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19"/>
  </p:notesMasterIdLst>
  <p:sldIdLst>
    <p:sldId id="266" r:id="rId3"/>
    <p:sldId id="288" r:id="rId4"/>
    <p:sldId id="292" r:id="rId5"/>
    <p:sldId id="289" r:id="rId6"/>
    <p:sldId id="293" r:id="rId7"/>
    <p:sldId id="263" r:id="rId8"/>
    <p:sldId id="260" r:id="rId9"/>
    <p:sldId id="290" r:id="rId10"/>
    <p:sldId id="265" r:id="rId11"/>
    <p:sldId id="287" r:id="rId12"/>
    <p:sldId id="273" r:id="rId13"/>
    <p:sldId id="294" r:id="rId14"/>
    <p:sldId id="295" r:id="rId15"/>
    <p:sldId id="298" r:id="rId16"/>
    <p:sldId id="291" r:id="rId17"/>
    <p:sldId id="29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870B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988"/>
  </p:normalViewPr>
  <p:slideViewPr>
    <p:cSldViewPr snapToGrid="0" snapToObjects="1">
      <p:cViewPr varScale="1">
        <p:scale>
          <a:sx n="76" d="100"/>
          <a:sy n="76" d="100"/>
        </p:scale>
        <p:origin x="91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9A3FDD-F695-4714-B4AB-7B62BA738D09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C2A5FE-6156-4483-9F84-4F7CED9314F4}">
      <dgm:prSet phldrT="[Text]" custT="1"/>
      <dgm:spPr/>
      <dgm:t>
        <a:bodyPr/>
        <a:lstStyle/>
        <a:p>
          <a:r>
            <a:rPr lang="en-US" sz="1600" dirty="0"/>
            <a:t>1. Formulate policy intervention on ecosystem service-based HTI Management. </a:t>
          </a:r>
        </a:p>
      </dgm:t>
    </dgm:pt>
    <dgm:pt modelId="{ADCBD93D-2207-48B1-AE17-D3C6CADE20D5}" type="parTrans" cxnId="{00E7FB5A-2C11-4BE2-A427-4BCA227F95B1}">
      <dgm:prSet/>
      <dgm:spPr/>
      <dgm:t>
        <a:bodyPr/>
        <a:lstStyle/>
        <a:p>
          <a:endParaRPr lang="en-US"/>
        </a:p>
      </dgm:t>
    </dgm:pt>
    <dgm:pt modelId="{DE5B8A4C-6D2A-4B2B-B4BE-AD8185BCE420}" type="sibTrans" cxnId="{00E7FB5A-2C11-4BE2-A427-4BCA227F95B1}">
      <dgm:prSet/>
      <dgm:spPr/>
      <dgm:t>
        <a:bodyPr/>
        <a:lstStyle/>
        <a:p>
          <a:endParaRPr lang="en-US"/>
        </a:p>
      </dgm:t>
    </dgm:pt>
    <dgm:pt modelId="{7EB7E1DC-59B7-4553-94F4-E76CA15192DF}">
      <dgm:prSet phldrT="[Text]" custT="1"/>
      <dgm:spPr/>
      <dgm:t>
        <a:bodyPr/>
        <a:lstStyle/>
        <a:p>
          <a:r>
            <a:rPr lang="en-US" sz="1600" dirty="0"/>
            <a:t>2. Measure the impacts of ecosystem service-based HTI management policy intervention</a:t>
          </a:r>
        </a:p>
      </dgm:t>
    </dgm:pt>
    <dgm:pt modelId="{F8DA47AF-EBBD-4C73-8075-7AAAB39E0FC7}" type="parTrans" cxnId="{75DAA4B3-39AD-4806-A1ED-C2875E6E8160}">
      <dgm:prSet/>
      <dgm:spPr/>
      <dgm:t>
        <a:bodyPr/>
        <a:lstStyle/>
        <a:p>
          <a:endParaRPr lang="en-US"/>
        </a:p>
      </dgm:t>
    </dgm:pt>
    <dgm:pt modelId="{B108A874-8168-4A4A-8856-98BFF8DAC7AB}" type="sibTrans" cxnId="{75DAA4B3-39AD-4806-A1ED-C2875E6E8160}">
      <dgm:prSet/>
      <dgm:spPr/>
      <dgm:t>
        <a:bodyPr/>
        <a:lstStyle/>
        <a:p>
          <a:endParaRPr lang="en-US"/>
        </a:p>
      </dgm:t>
    </dgm:pt>
    <dgm:pt modelId="{EA7FF450-4237-42C3-A5D6-C41A67FA513B}">
      <dgm:prSet phldrT="[Text]" custT="1"/>
      <dgm:spPr/>
      <dgm:t>
        <a:bodyPr/>
        <a:lstStyle/>
        <a:p>
          <a:r>
            <a:rPr lang="en-US" sz="2000" dirty="0">
              <a:latin typeface="Cambria Math" panose="02040503050406030204" pitchFamily="18" charset="0"/>
              <a:ea typeface="Cambria Math" panose="02040503050406030204" pitchFamily="18" charset="0"/>
            </a:rPr>
            <a:t>Long Term (2030-2040)</a:t>
          </a:r>
        </a:p>
      </dgm:t>
    </dgm:pt>
    <dgm:pt modelId="{ED6D2E8B-2D9E-4F47-95DC-41734D207B2D}" type="parTrans" cxnId="{9CA260DA-22C7-4D47-ACF0-D4B5B8DC1216}">
      <dgm:prSet/>
      <dgm:spPr/>
      <dgm:t>
        <a:bodyPr/>
        <a:lstStyle/>
        <a:p>
          <a:endParaRPr lang="en-US"/>
        </a:p>
      </dgm:t>
    </dgm:pt>
    <dgm:pt modelId="{CE97D581-9F4C-4E34-AC0C-E2822FAE6FF2}" type="sibTrans" cxnId="{9CA260DA-22C7-4D47-ACF0-D4B5B8DC1216}">
      <dgm:prSet/>
      <dgm:spPr/>
      <dgm:t>
        <a:bodyPr/>
        <a:lstStyle/>
        <a:p>
          <a:endParaRPr lang="en-US"/>
        </a:p>
      </dgm:t>
    </dgm:pt>
    <dgm:pt modelId="{5B9F4440-0128-42BD-BA5C-21B9E49749A9}">
      <dgm:prSet phldrT="[Text]" custT="1"/>
      <dgm:spPr/>
      <dgm:t>
        <a:bodyPr/>
        <a:lstStyle/>
        <a:p>
          <a:r>
            <a:rPr lang="en-US" sz="2000" dirty="0">
              <a:latin typeface="Cambria Math" panose="02040503050406030204" pitchFamily="18" charset="0"/>
              <a:ea typeface="Cambria Math" panose="02040503050406030204" pitchFamily="18" charset="0"/>
            </a:rPr>
            <a:t>Improve income from ecosystem services</a:t>
          </a:r>
        </a:p>
      </dgm:t>
    </dgm:pt>
    <dgm:pt modelId="{55333C26-8021-4E08-AEF4-72A19C258782}" type="parTrans" cxnId="{216EC429-3937-468B-9A7D-2398C999C4A6}">
      <dgm:prSet/>
      <dgm:spPr/>
      <dgm:t>
        <a:bodyPr/>
        <a:lstStyle/>
        <a:p>
          <a:endParaRPr lang="en-US"/>
        </a:p>
      </dgm:t>
    </dgm:pt>
    <dgm:pt modelId="{3DB51836-DCA9-4B5A-AC66-AB55F7954C08}" type="sibTrans" cxnId="{216EC429-3937-468B-9A7D-2398C999C4A6}">
      <dgm:prSet/>
      <dgm:spPr/>
      <dgm:t>
        <a:bodyPr/>
        <a:lstStyle/>
        <a:p>
          <a:endParaRPr lang="en-US"/>
        </a:p>
      </dgm:t>
    </dgm:pt>
    <dgm:pt modelId="{87943B67-35C6-476C-AF82-F2A83B663561}">
      <dgm:prSet phldrT="[Text]" custT="1"/>
      <dgm:spPr/>
      <dgm:t>
        <a:bodyPr/>
        <a:lstStyle/>
        <a:p>
          <a:r>
            <a:rPr lang="en-US" sz="2000" dirty="0">
              <a:latin typeface="Cambria Math" panose="02040503050406030204" pitchFamily="18" charset="0"/>
              <a:ea typeface="Cambria Math" panose="02040503050406030204" pitchFamily="18" charset="0"/>
            </a:rPr>
            <a:t>Mid Term</a:t>
          </a:r>
          <a:r>
            <a:rPr lang="id-ID" sz="2000" dirty="0">
              <a:latin typeface="Cambria Math" panose="02040503050406030204" pitchFamily="18" charset="0"/>
              <a:ea typeface="Cambria Math" panose="02040503050406030204" pitchFamily="18" charset="0"/>
            </a:rPr>
            <a:t> </a:t>
          </a:r>
          <a:r>
            <a:rPr lang="en-US" sz="2000" dirty="0">
              <a:latin typeface="Cambria Math" panose="02040503050406030204" pitchFamily="18" charset="0"/>
              <a:ea typeface="Cambria Math" panose="02040503050406030204" pitchFamily="18" charset="0"/>
            </a:rPr>
            <a:t>(2021-2030)</a:t>
          </a:r>
        </a:p>
      </dgm:t>
    </dgm:pt>
    <dgm:pt modelId="{3ECFC963-2226-4352-B5BC-33D486FD5601}" type="parTrans" cxnId="{F8BE5FCA-DCB9-4C35-BBA7-218461FA2773}">
      <dgm:prSet/>
      <dgm:spPr/>
      <dgm:t>
        <a:bodyPr/>
        <a:lstStyle/>
        <a:p>
          <a:endParaRPr lang="en-US"/>
        </a:p>
      </dgm:t>
    </dgm:pt>
    <dgm:pt modelId="{CF3DDECE-9BC0-4206-AEC8-BA0074EC2D22}" type="sibTrans" cxnId="{F8BE5FCA-DCB9-4C35-BBA7-218461FA2773}">
      <dgm:prSet/>
      <dgm:spPr/>
      <dgm:t>
        <a:bodyPr/>
        <a:lstStyle/>
        <a:p>
          <a:endParaRPr lang="en-US"/>
        </a:p>
      </dgm:t>
    </dgm:pt>
    <dgm:pt modelId="{FD33C893-E937-4A32-BA11-6182D325B37F}" type="pres">
      <dgm:prSet presAssocID="{A99A3FDD-F695-4714-B4AB-7B62BA738D09}" presName="Name0" presStyleCnt="0">
        <dgm:presLayoutVars>
          <dgm:dir/>
          <dgm:animLvl val="lvl"/>
          <dgm:resizeHandles/>
        </dgm:presLayoutVars>
      </dgm:prSet>
      <dgm:spPr/>
    </dgm:pt>
    <dgm:pt modelId="{899C6A81-671D-490F-9ADF-DE06BD9D954F}" type="pres">
      <dgm:prSet presAssocID="{46C2A5FE-6156-4483-9F84-4F7CED9314F4}" presName="linNode" presStyleCnt="0"/>
      <dgm:spPr/>
    </dgm:pt>
    <dgm:pt modelId="{46EC9F4A-9236-433F-86EE-64DC4916B6DD}" type="pres">
      <dgm:prSet presAssocID="{46C2A5FE-6156-4483-9F84-4F7CED9314F4}" presName="parentShp" presStyleLbl="node1" presStyleIdx="0" presStyleCnt="2">
        <dgm:presLayoutVars>
          <dgm:bulletEnabled val="1"/>
        </dgm:presLayoutVars>
      </dgm:prSet>
      <dgm:spPr/>
    </dgm:pt>
    <dgm:pt modelId="{64F3A0AB-CED6-487C-BC5D-477777722E23}" type="pres">
      <dgm:prSet presAssocID="{46C2A5FE-6156-4483-9F84-4F7CED9314F4}" presName="childShp" presStyleLbl="bgAccFollowNode1" presStyleIdx="0" presStyleCnt="2" custScaleY="75085">
        <dgm:presLayoutVars>
          <dgm:bulletEnabled val="1"/>
        </dgm:presLayoutVars>
      </dgm:prSet>
      <dgm:spPr/>
    </dgm:pt>
    <dgm:pt modelId="{75B3BA96-20DC-448E-A537-9B8B29A069C8}" type="pres">
      <dgm:prSet presAssocID="{DE5B8A4C-6D2A-4B2B-B4BE-AD8185BCE420}" presName="spacing" presStyleCnt="0"/>
      <dgm:spPr/>
    </dgm:pt>
    <dgm:pt modelId="{36457488-F298-4E0F-AE59-3553590281D5}" type="pres">
      <dgm:prSet presAssocID="{7EB7E1DC-59B7-4553-94F4-E76CA15192DF}" presName="linNode" presStyleCnt="0"/>
      <dgm:spPr/>
    </dgm:pt>
    <dgm:pt modelId="{1993FE30-1A62-4C49-9120-F035EC37BE3C}" type="pres">
      <dgm:prSet presAssocID="{7EB7E1DC-59B7-4553-94F4-E76CA15192DF}" presName="parentShp" presStyleLbl="node1" presStyleIdx="1" presStyleCnt="2">
        <dgm:presLayoutVars>
          <dgm:bulletEnabled val="1"/>
        </dgm:presLayoutVars>
      </dgm:prSet>
      <dgm:spPr/>
    </dgm:pt>
    <dgm:pt modelId="{EA5D78E5-59F5-44D6-AE71-1E4E7AB6DB1A}" type="pres">
      <dgm:prSet presAssocID="{7EB7E1DC-59B7-4553-94F4-E76CA15192DF}" presName="childShp" presStyleLbl="bgAccFollowNode1" presStyleIdx="1" presStyleCnt="2" custScaleY="75085">
        <dgm:presLayoutVars>
          <dgm:bulletEnabled val="1"/>
        </dgm:presLayoutVars>
      </dgm:prSet>
      <dgm:spPr/>
    </dgm:pt>
  </dgm:ptLst>
  <dgm:cxnLst>
    <dgm:cxn modelId="{02276327-5362-4C52-84D9-3E24FDA91DF4}" type="presOf" srcId="{87943B67-35C6-476C-AF82-F2A83B663561}" destId="{EA5D78E5-59F5-44D6-AE71-1E4E7AB6DB1A}" srcOrd="0" destOrd="0" presId="urn:microsoft.com/office/officeart/2005/8/layout/vList6"/>
    <dgm:cxn modelId="{216EC429-3937-468B-9A7D-2398C999C4A6}" srcId="{46C2A5FE-6156-4483-9F84-4F7CED9314F4}" destId="{5B9F4440-0128-42BD-BA5C-21B9E49749A9}" srcOrd="0" destOrd="0" parTransId="{55333C26-8021-4E08-AEF4-72A19C258782}" sibTransId="{3DB51836-DCA9-4B5A-AC66-AB55F7954C08}"/>
    <dgm:cxn modelId="{ECF87E43-E732-4B03-A3B9-BC6508537D95}" type="presOf" srcId="{5B9F4440-0128-42BD-BA5C-21B9E49749A9}" destId="{64F3A0AB-CED6-487C-BC5D-477777722E23}" srcOrd="0" destOrd="0" presId="urn:microsoft.com/office/officeart/2005/8/layout/vList6"/>
    <dgm:cxn modelId="{3C435853-124D-4964-9B99-731D1AF0FA4C}" type="presOf" srcId="{46C2A5FE-6156-4483-9F84-4F7CED9314F4}" destId="{46EC9F4A-9236-433F-86EE-64DC4916B6DD}" srcOrd="0" destOrd="0" presId="urn:microsoft.com/office/officeart/2005/8/layout/vList6"/>
    <dgm:cxn modelId="{00E7FB5A-2C11-4BE2-A427-4BCA227F95B1}" srcId="{A99A3FDD-F695-4714-B4AB-7B62BA738D09}" destId="{46C2A5FE-6156-4483-9F84-4F7CED9314F4}" srcOrd="0" destOrd="0" parTransId="{ADCBD93D-2207-48B1-AE17-D3C6CADE20D5}" sibTransId="{DE5B8A4C-6D2A-4B2B-B4BE-AD8185BCE420}"/>
    <dgm:cxn modelId="{622BC394-3528-4261-BD5F-90B01B739834}" type="presOf" srcId="{A99A3FDD-F695-4714-B4AB-7B62BA738D09}" destId="{FD33C893-E937-4A32-BA11-6182D325B37F}" srcOrd="0" destOrd="0" presId="urn:microsoft.com/office/officeart/2005/8/layout/vList6"/>
    <dgm:cxn modelId="{490B79A7-E735-4522-A982-680080901BED}" type="presOf" srcId="{EA7FF450-4237-42C3-A5D6-C41A67FA513B}" destId="{EA5D78E5-59F5-44D6-AE71-1E4E7AB6DB1A}" srcOrd="0" destOrd="1" presId="urn:microsoft.com/office/officeart/2005/8/layout/vList6"/>
    <dgm:cxn modelId="{75DAA4B3-39AD-4806-A1ED-C2875E6E8160}" srcId="{A99A3FDD-F695-4714-B4AB-7B62BA738D09}" destId="{7EB7E1DC-59B7-4553-94F4-E76CA15192DF}" srcOrd="1" destOrd="0" parTransId="{F8DA47AF-EBBD-4C73-8075-7AAAB39E0FC7}" sibTransId="{B108A874-8168-4A4A-8856-98BFF8DAC7AB}"/>
    <dgm:cxn modelId="{F8BE5FCA-DCB9-4C35-BBA7-218461FA2773}" srcId="{7EB7E1DC-59B7-4553-94F4-E76CA15192DF}" destId="{87943B67-35C6-476C-AF82-F2A83B663561}" srcOrd="0" destOrd="0" parTransId="{3ECFC963-2226-4352-B5BC-33D486FD5601}" sibTransId="{CF3DDECE-9BC0-4206-AEC8-BA0074EC2D22}"/>
    <dgm:cxn modelId="{9CA260DA-22C7-4D47-ACF0-D4B5B8DC1216}" srcId="{7EB7E1DC-59B7-4553-94F4-E76CA15192DF}" destId="{EA7FF450-4237-42C3-A5D6-C41A67FA513B}" srcOrd="1" destOrd="0" parTransId="{ED6D2E8B-2D9E-4F47-95DC-41734D207B2D}" sibTransId="{CE97D581-9F4C-4E34-AC0C-E2822FAE6FF2}"/>
    <dgm:cxn modelId="{7A2534EB-7EA0-40A3-AFAB-013F1FAD3FF5}" type="presOf" srcId="{7EB7E1DC-59B7-4553-94F4-E76CA15192DF}" destId="{1993FE30-1A62-4C49-9120-F035EC37BE3C}" srcOrd="0" destOrd="0" presId="urn:microsoft.com/office/officeart/2005/8/layout/vList6"/>
    <dgm:cxn modelId="{0D64E1B7-80D3-4E8B-B603-4A475562AD44}" type="presParOf" srcId="{FD33C893-E937-4A32-BA11-6182D325B37F}" destId="{899C6A81-671D-490F-9ADF-DE06BD9D954F}" srcOrd="0" destOrd="0" presId="urn:microsoft.com/office/officeart/2005/8/layout/vList6"/>
    <dgm:cxn modelId="{A5E9CEDD-1B19-48DD-9813-475FC96FFD23}" type="presParOf" srcId="{899C6A81-671D-490F-9ADF-DE06BD9D954F}" destId="{46EC9F4A-9236-433F-86EE-64DC4916B6DD}" srcOrd="0" destOrd="0" presId="urn:microsoft.com/office/officeart/2005/8/layout/vList6"/>
    <dgm:cxn modelId="{5C7AE19E-88E4-4B42-8A4F-2533C466FE67}" type="presParOf" srcId="{899C6A81-671D-490F-9ADF-DE06BD9D954F}" destId="{64F3A0AB-CED6-487C-BC5D-477777722E23}" srcOrd="1" destOrd="0" presId="urn:microsoft.com/office/officeart/2005/8/layout/vList6"/>
    <dgm:cxn modelId="{AB3BC4A4-D076-4F4B-B306-A65335543F12}" type="presParOf" srcId="{FD33C893-E937-4A32-BA11-6182D325B37F}" destId="{75B3BA96-20DC-448E-A537-9B8B29A069C8}" srcOrd="1" destOrd="0" presId="urn:microsoft.com/office/officeart/2005/8/layout/vList6"/>
    <dgm:cxn modelId="{4ACABCE2-005A-446D-8DD8-AD59915AB47B}" type="presParOf" srcId="{FD33C893-E937-4A32-BA11-6182D325B37F}" destId="{36457488-F298-4E0F-AE59-3553590281D5}" srcOrd="2" destOrd="0" presId="urn:microsoft.com/office/officeart/2005/8/layout/vList6"/>
    <dgm:cxn modelId="{04E006EB-CAB3-4CA9-A91E-F3FDFC4473B0}" type="presParOf" srcId="{36457488-F298-4E0F-AE59-3553590281D5}" destId="{1993FE30-1A62-4C49-9120-F035EC37BE3C}" srcOrd="0" destOrd="0" presId="urn:microsoft.com/office/officeart/2005/8/layout/vList6"/>
    <dgm:cxn modelId="{9771ECCC-4963-4EAD-AFBD-033C15D2FA0D}" type="presParOf" srcId="{36457488-F298-4E0F-AE59-3553590281D5}" destId="{EA5D78E5-59F5-44D6-AE71-1E4E7AB6DB1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F3A0AB-CED6-487C-BC5D-477777722E23}">
      <dsp:nvSpPr>
        <dsp:cNvPr id="0" name=""/>
        <dsp:cNvSpPr/>
      </dsp:nvSpPr>
      <dsp:spPr>
        <a:xfrm>
          <a:off x="2176467" y="197744"/>
          <a:ext cx="3264700" cy="118941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Cambria Math" panose="02040503050406030204" pitchFamily="18" charset="0"/>
              <a:ea typeface="Cambria Math" panose="02040503050406030204" pitchFamily="18" charset="0"/>
            </a:rPr>
            <a:t>Improve income from ecosystem services</a:t>
          </a:r>
        </a:p>
      </dsp:txBody>
      <dsp:txXfrm>
        <a:off x="2176467" y="346421"/>
        <a:ext cx="2818670" cy="892059"/>
      </dsp:txXfrm>
    </dsp:sp>
    <dsp:sp modelId="{46EC9F4A-9236-433F-86EE-64DC4916B6DD}">
      <dsp:nvSpPr>
        <dsp:cNvPr id="0" name=""/>
        <dsp:cNvSpPr/>
      </dsp:nvSpPr>
      <dsp:spPr>
        <a:xfrm>
          <a:off x="0" y="406"/>
          <a:ext cx="2176467" cy="15840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1. Formulate policy intervention on ecosystem service-based HTI Management. </a:t>
          </a:r>
        </a:p>
      </dsp:txBody>
      <dsp:txXfrm>
        <a:off x="77329" y="77735"/>
        <a:ext cx="2021809" cy="1429431"/>
      </dsp:txXfrm>
    </dsp:sp>
    <dsp:sp modelId="{EA5D78E5-59F5-44D6-AE71-1E4E7AB6DB1A}">
      <dsp:nvSpPr>
        <dsp:cNvPr id="0" name=""/>
        <dsp:cNvSpPr/>
      </dsp:nvSpPr>
      <dsp:spPr>
        <a:xfrm>
          <a:off x="2176467" y="1940242"/>
          <a:ext cx="3264700" cy="118941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Cambria Math" panose="02040503050406030204" pitchFamily="18" charset="0"/>
              <a:ea typeface="Cambria Math" panose="02040503050406030204" pitchFamily="18" charset="0"/>
            </a:rPr>
            <a:t>Mid Term</a:t>
          </a:r>
          <a:r>
            <a:rPr lang="id-ID" sz="2000" kern="1200" dirty="0">
              <a:latin typeface="Cambria Math" panose="02040503050406030204" pitchFamily="18" charset="0"/>
              <a:ea typeface="Cambria Math" panose="02040503050406030204" pitchFamily="18" charset="0"/>
            </a:rPr>
            <a:t> </a:t>
          </a:r>
          <a:r>
            <a:rPr lang="en-US" sz="2000" kern="1200" dirty="0">
              <a:latin typeface="Cambria Math" panose="02040503050406030204" pitchFamily="18" charset="0"/>
              <a:ea typeface="Cambria Math" panose="02040503050406030204" pitchFamily="18" charset="0"/>
            </a:rPr>
            <a:t>(2021-2030)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Cambria Math" panose="02040503050406030204" pitchFamily="18" charset="0"/>
              <a:ea typeface="Cambria Math" panose="02040503050406030204" pitchFamily="18" charset="0"/>
            </a:rPr>
            <a:t>Long Term (2030-2040)</a:t>
          </a:r>
        </a:p>
      </dsp:txBody>
      <dsp:txXfrm>
        <a:off x="2176467" y="2088919"/>
        <a:ext cx="2818670" cy="892059"/>
      </dsp:txXfrm>
    </dsp:sp>
    <dsp:sp modelId="{1993FE30-1A62-4C49-9120-F035EC37BE3C}">
      <dsp:nvSpPr>
        <dsp:cNvPr id="0" name=""/>
        <dsp:cNvSpPr/>
      </dsp:nvSpPr>
      <dsp:spPr>
        <a:xfrm>
          <a:off x="0" y="1742904"/>
          <a:ext cx="2176467" cy="15840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2. Measure the impacts of ecosystem service-based HTI management policy intervention</a:t>
          </a:r>
        </a:p>
      </dsp:txBody>
      <dsp:txXfrm>
        <a:off x="77329" y="1820233"/>
        <a:ext cx="2021809" cy="14294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94586-236A-F747-8C05-67E0700A31EB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97501-293B-2D48-A67D-73EB53F32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40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Hutan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tanaman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baru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bersifat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disruptif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bagi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masyarakat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yang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tinggal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di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di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dekatnya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karena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berdampak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pada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ekonomi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dan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hubungan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sosial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selain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pada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lingkungan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alami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</a:p>
          <a:p>
            <a:pPr algn="just"/>
            <a:endParaRPr lang="en-ID" dirty="0">
              <a:solidFill>
                <a:srgbClr val="6666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Oleh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karena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itu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tidak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boleh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diabaikan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bahwa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masyarakat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lokal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lantas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akan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memiliki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sikap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negatif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terhadap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hutan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tanaman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yang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mengubah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bentang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alam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mereka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secara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substansial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jika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harapan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dan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persepsi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mereka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tidak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diperhatikan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dalam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rencana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tata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kelola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hutan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b="0" i="0" dirty="0" err="1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tanaman</a:t>
            </a:r>
            <a:r>
              <a:rPr lang="en-ID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. </a:t>
            </a:r>
            <a:endParaRPr lang="en-ID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597501-293B-2D48-A67D-73EB53F324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01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0368F-C85E-EE43-AC1D-BC1EDD70C41F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1C0716F-91A5-B14A-BC77-7F2F50726AB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883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0368F-C85E-EE43-AC1D-BC1EDD70C41F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716F-91A5-B14A-BC77-7F2F50726AB8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508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0368F-C85E-EE43-AC1D-BC1EDD70C41F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716F-91A5-B14A-BC77-7F2F50726AB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844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A4D89-D0C1-9C45-A61F-7300C58070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B37C86-AE6F-AC41-8947-9CA5F19E4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69EA0-6D99-AD43-97DC-53357CE9D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786CE-D3F5-704F-9AA8-4C47A2DE9B85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BC5D4-7DD6-1D48-8A29-E93512FEC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3536C-75BD-B84D-A2C8-7C20714B0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2C9A7-B041-2143-B9FE-4A0A4426E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29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D689F-29EC-0048-B5CF-5845839E3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84B7F-49A1-5446-A8BD-D851721A9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9B49F-491C-354C-99C9-BB55EC92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786CE-D3F5-704F-9AA8-4C47A2DE9B85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C2F99-4E3D-A24C-BD4D-A82FF0E2B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6B79E-5AAF-3147-9476-7C64FACF5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2C9A7-B041-2143-B9FE-4A0A4426E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95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3DBDA-1B64-FB4B-9973-7C94B173B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FB856-B9F5-874D-9080-1FF3D28B7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4143A-B6B0-6646-9C5B-C4E85B96E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786CE-D3F5-704F-9AA8-4C47A2DE9B85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DFE4E-1B50-C34E-A921-0D159C3C7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EB361-CB8F-FF46-BD19-C3FE61B20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2C9A7-B041-2143-B9FE-4A0A4426E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93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65725-3218-284E-B322-7E9DE9EC9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E8AF0-7DF6-B84A-A0D5-6681F36AE3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4F6973-FD93-DA49-8FD5-774CFDBBA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224FC-54E4-5E41-A168-848964E32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786CE-D3F5-704F-9AA8-4C47A2DE9B85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6B156D-A45E-3E47-9773-6D85F6060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54B104-6515-584D-AE07-AD448A2F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2C9A7-B041-2143-B9FE-4A0A4426E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68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0BD4E-1050-0A4F-AB98-6EFEC4957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15A1A-87F8-BE4A-B49A-C965B9C1D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3D9951-BA73-5045-A671-33080320B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D605CB-48C7-CB4B-8DB7-D8D46BFA75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29FFAB-EFEB-F746-AECF-90FB4BBC12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6F2D74-F136-8547-8BC8-16ABCCD08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786CE-D3F5-704F-9AA8-4C47A2DE9B85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4C2513-7574-6F48-8D82-29666CAE2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9D3A6D-DC26-3347-9DC0-1399D98D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2C9A7-B041-2143-B9FE-4A0A4426E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34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06BF3-D1E5-6940-BE3C-A6CE36103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DDB06B-4D37-EB45-BD2E-9AFAB8639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786CE-D3F5-704F-9AA8-4C47A2DE9B85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A6A4A6-6C9D-DB49-AF6A-E197D2DA1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F01A31-CC1C-754C-B303-FBE9D1B4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2C9A7-B041-2143-B9FE-4A0A4426E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814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749DFB-76C0-7D49-BCFD-19C830FDF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786CE-D3F5-704F-9AA8-4C47A2DE9B85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3D3E02-F5F2-D84F-A4A4-159216C45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5DBD24-06D6-FB45-90AE-0969EF892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2C9A7-B041-2143-B9FE-4A0A4426E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94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54BDD-7BAD-8849-9BD6-0753920F7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63AB4-BD1A-F84F-8E41-5C0F03E06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B19AC-5536-B046-8C91-F95CFE788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93F1FB-8803-3F48-9561-F16D81820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786CE-D3F5-704F-9AA8-4C47A2DE9B85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E4A6B-D173-F141-B840-312EF3FD5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518DEE-F0BF-274D-A8BC-6BDD65926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2C9A7-B041-2143-B9FE-4A0A4426E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19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0368F-C85E-EE43-AC1D-BC1EDD70C41F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716F-91A5-B14A-BC77-7F2F50726AB8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176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13571-2C14-594B-A878-2556A4F3D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79CAFB-8C27-3141-9251-A846F98E40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60078-CE4A-B54E-9510-F1238FA321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6CB26-7B2C-8142-A75A-3FBE1440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786CE-D3F5-704F-9AA8-4C47A2DE9B85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99CD5F-8129-C24B-9779-0379C0F57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5B10C1-D030-9543-98C4-8E09D56FA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2C9A7-B041-2143-B9FE-4A0A4426E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3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E8960-958F-434D-80C9-50707A9A6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8DF420-2AFA-874A-9701-393FB6B17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48089-6455-5543-8AD4-8CC5E0D5A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786CE-D3F5-704F-9AA8-4C47A2DE9B85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98F0C-5076-D541-8B8B-20FCC5DC1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32A54-4DD0-3C49-9ACC-4072C4EFB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2C9A7-B041-2143-B9FE-4A0A4426E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28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E81046-DF36-B14E-A106-9767524731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90C2F-F9B5-1B41-87B4-2B53A7C634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84B2E-C080-9D49-B6E3-34508D336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786CE-D3F5-704F-9AA8-4C47A2DE9B85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EF3D0-E199-EC4D-A6F8-BDA18BA8A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A2861-DD78-EF4B-95D3-8E1DED703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2C9A7-B041-2143-B9FE-4A0A4426E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35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0368F-C85E-EE43-AC1D-BC1EDD70C41F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716F-91A5-B14A-BC77-7F2F50726AB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498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0368F-C85E-EE43-AC1D-BC1EDD70C41F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716F-91A5-B14A-BC77-7F2F50726AB8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546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0368F-C85E-EE43-AC1D-BC1EDD70C41F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716F-91A5-B14A-BC77-7F2F50726AB8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929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0368F-C85E-EE43-AC1D-BC1EDD70C41F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716F-91A5-B14A-BC77-7F2F50726AB8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782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0368F-C85E-EE43-AC1D-BC1EDD70C41F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716F-91A5-B14A-BC77-7F2F50726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71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0368F-C85E-EE43-AC1D-BC1EDD70C41F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716F-91A5-B14A-BC77-7F2F50726AB8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091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A240368F-C85E-EE43-AC1D-BC1EDD70C41F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716F-91A5-B14A-BC77-7F2F50726AB8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627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368F-C85E-EE43-AC1D-BC1EDD70C41F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1C0716F-91A5-B14A-BC77-7F2F50726AB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824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50C3D9-6522-1440-83E6-08263D643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50B5B-D888-DD4B-9CFB-806CD61F8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9E098-6C2C-D24C-A204-4CF0A66A1C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86CE-D3F5-704F-9AA8-4C47A2DE9B85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FB98B-287D-F24B-A26D-06400ADD0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01A5B-6F2B-AC4C-8D0D-5E71EF7C9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2C9A7-B041-2143-B9FE-4A0A4426E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54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epository.ipb.ac.id/handle/123456789/23127" TargetMode="External"/><Relationship Id="rId2" Type="http://schemas.openxmlformats.org/officeDocument/2006/relationships/hyperlink" Target="https://kmmh.fkt.ugm.ac.id/2019/05/28/pengusahaan-hutan-hutan-tanaman-industri-dan-hutan-ala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ifor.org/publications/pdf_files/infobrief/5443-infobrief.pdf" TargetMode="External"/><Relationship Id="rId4" Type="http://schemas.openxmlformats.org/officeDocument/2006/relationships/hyperlink" Target="https://ekonomi.bisnis.com/read/20160203/99/515864/jokowi-kaget-hutan-industri-kalah-luas-dari-kebun-sawit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indoor, row, lined, stacked&#10;&#10;Description automatically generated">
            <a:extLst>
              <a:ext uri="{FF2B5EF4-FFF2-40B4-BE49-F238E27FC236}">
                <a16:creationId xmlns:a16="http://schemas.microsoft.com/office/drawing/2014/main" id="{6D88545C-E486-4457-9952-F59637340F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525772" y="830031"/>
            <a:ext cx="9118453" cy="605678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9AB56A98-E1EA-4DF3-958B-D93E9C277E01}"/>
              </a:ext>
            </a:extLst>
          </p:cNvPr>
          <p:cNvSpPr txBox="1">
            <a:spLocks/>
          </p:cNvSpPr>
          <p:nvPr/>
        </p:nvSpPr>
        <p:spPr>
          <a:xfrm>
            <a:off x="0" y="8718"/>
            <a:ext cx="12192000" cy="1984674"/>
          </a:xfrm>
          <a:prstGeom prst="rect">
            <a:avLst/>
          </a:prstGeom>
          <a:solidFill>
            <a:srgbClr val="0F310A">
              <a:alpha val="72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INTERNATIONAL CONFERENCE ON FUTURE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WOOD SCIENCE &amp; TECHNOLOGY EDUCATION 2021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(FWSTE2021)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F9816B-615C-4B67-B0D1-26D1DDD5C9B4}"/>
              </a:ext>
            </a:extLst>
          </p:cNvPr>
          <p:cNvGrpSpPr/>
          <p:nvPr/>
        </p:nvGrpSpPr>
        <p:grpSpPr>
          <a:xfrm>
            <a:off x="10089597" y="324993"/>
            <a:ext cx="1611339" cy="1214858"/>
            <a:chOff x="435230" y="1779922"/>
            <a:chExt cx="3076478" cy="241575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82FBA32-10F3-4006-A9FE-D163D7BE7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2701" y="3259679"/>
              <a:ext cx="961834" cy="936000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713D2ED-D534-4F7F-BDBD-65F1AB960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5139" y="3286549"/>
              <a:ext cx="900000" cy="900000"/>
            </a:xfrm>
            <a:prstGeom prst="rect">
              <a:avLst/>
            </a:prstGeom>
          </p:spPr>
        </p:pic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269A40D-2F99-485E-AFE2-7B4E13AC6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61609" y="3251417"/>
              <a:ext cx="837111" cy="94426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261BDB-6426-466B-A994-C42A1E077DC8}"/>
                </a:ext>
              </a:extLst>
            </p:cNvPr>
            <p:cNvSpPr txBox="1"/>
            <p:nvPr/>
          </p:nvSpPr>
          <p:spPr>
            <a:xfrm>
              <a:off x="435230" y="1779922"/>
              <a:ext cx="3076478" cy="7344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1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Gabriola" pitchFamily="82" charset="0"/>
                  <a:ea typeface="+mn-ea"/>
                  <a:cs typeface="+mn-cs"/>
                </a:rPr>
                <a:t>Jointly organized by:</a:t>
              </a:r>
            </a:p>
          </p:txBody>
        </p:sp>
        <p:pic>
          <p:nvPicPr>
            <p:cNvPr id="10" name="Picture 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A8F2D761-1F36-4D5B-9229-6AD021B86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1745" y="2392575"/>
              <a:ext cx="2803502" cy="78324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236A253-FAD7-4F0E-8B5A-3240071503D0}"/>
              </a:ext>
            </a:extLst>
          </p:cNvPr>
          <p:cNvSpPr txBox="1"/>
          <p:nvPr/>
        </p:nvSpPr>
        <p:spPr>
          <a:xfrm>
            <a:off x="4823417" y="1630795"/>
            <a:ext cx="2503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THURSDAY, 27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TH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 May 2021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3CF2694-CD92-0A47-8571-6190ADCC6CF4}"/>
              </a:ext>
            </a:extLst>
          </p:cNvPr>
          <p:cNvSpPr>
            <a:spLocks noGrp="1"/>
          </p:cNvSpPr>
          <p:nvPr/>
        </p:nvSpPr>
        <p:spPr>
          <a:xfrm>
            <a:off x="1513001" y="3003137"/>
            <a:ext cx="9040436" cy="19846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00" b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Plantation Forest Management </a:t>
            </a:r>
            <a:r>
              <a:rPr lang="en-US" sz="39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with </a:t>
            </a:r>
          </a:p>
          <a:p>
            <a:r>
              <a:rPr lang="en-US" sz="3900" b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System Dynamic Approach: </a:t>
            </a:r>
          </a:p>
          <a:p>
            <a:r>
              <a:rPr lang="en-US" sz="3900" b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 Conceptual Model for Lombok Island, Indonesia</a:t>
            </a:r>
            <a:endParaRPr lang="en-ID" sz="39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2BDF56-C4CD-4922-80B0-48032800A235}"/>
              </a:ext>
            </a:extLst>
          </p:cNvPr>
          <p:cNvSpPr txBox="1"/>
          <p:nvPr/>
        </p:nvSpPr>
        <p:spPr>
          <a:xfrm>
            <a:off x="2699750" y="5598758"/>
            <a:ext cx="6792500" cy="67710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Sitti Latifah, Hairil Anwar, Eni Hidayati, Indriyatno</a:t>
            </a:r>
          </a:p>
          <a:p>
            <a:pPr algn="ctr"/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Forestry Department, Faculty of Agriculture, University of Mataram</a:t>
            </a:r>
            <a:endParaRPr lang="en-ID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014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009775" y="0"/>
            <a:ext cx="8172450" cy="1034198"/>
          </a:xfrm>
        </p:spPr>
        <p:txBody>
          <a:bodyPr>
            <a:normAutofit fontScale="90000"/>
          </a:bodyPr>
          <a:lstStyle/>
          <a:p>
            <a:r>
              <a:rPr lang="id-ID" sz="2800" b="1" dirty="0">
                <a:latin typeface="+mn-lt"/>
              </a:rPr>
              <a:t>CAUSAL LOOP </a:t>
            </a:r>
            <a:r>
              <a:rPr lang="en-US" sz="2800" b="1" dirty="0">
                <a:latin typeface="+mn-lt"/>
              </a:rPr>
              <a:t>used to assess ecosystem service-based HTI management </a:t>
            </a:r>
            <a:r>
              <a:rPr lang="id-ID" sz="2800" b="1" dirty="0">
                <a:latin typeface="+mn-lt"/>
              </a:rPr>
              <a:t>Model</a:t>
            </a:r>
            <a:endParaRPr lang="en-US" sz="28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25E5CC-8BA0-324A-895F-5044C1C86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471" y="777902"/>
            <a:ext cx="9527382" cy="5302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66187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24050" y="6319333"/>
            <a:ext cx="8343900" cy="53866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Results of Modelling Simulation (No intervention= 0 visitor)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9AB5620-F70B-3B45-81A7-5D53FF24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304" y="175869"/>
            <a:ext cx="9603275" cy="1049235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3C6A79B-6C15-774B-B300-16214080C4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710" y="-59267"/>
            <a:ext cx="11140579" cy="6143464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3BFC80-9240-4E20-BFAA-237808839FD1}"/>
              </a:ext>
            </a:extLst>
          </p:cNvPr>
          <p:cNvSpPr txBox="1"/>
          <p:nvPr/>
        </p:nvSpPr>
        <p:spPr>
          <a:xfrm>
            <a:off x="676487" y="5027860"/>
            <a:ext cx="61010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b="1" dirty="0">
                <a:solidFill>
                  <a:schemeClr val="accent1">
                    <a:lumMod val="75000"/>
                  </a:schemeClr>
                </a:solidFill>
              </a:rPr>
              <a:t>Business as Usual </a:t>
            </a:r>
          </a:p>
          <a:p>
            <a:r>
              <a:rPr lang="en-ID" dirty="0"/>
              <a:t>Revenue trend is timber-oriented. No intervention for ecosystem service (tourism service)</a:t>
            </a:r>
          </a:p>
        </p:txBody>
      </p:sp>
    </p:spTree>
    <p:extLst>
      <p:ext uri="{BB962C8B-B14F-4D97-AF65-F5344CB8AC3E}">
        <p14:creationId xmlns:p14="http://schemas.microsoft.com/office/powerpoint/2010/main" val="4281444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7DF6-EAD6-D74F-9114-420558221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693D10E-9F3A-DD47-9778-D09A7CDCE7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625" y="0"/>
            <a:ext cx="11054854" cy="6163822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C668D1-C4F7-E443-B421-91D39D14E8D5}"/>
              </a:ext>
            </a:extLst>
          </p:cNvPr>
          <p:cNvSpPr/>
          <p:nvPr/>
        </p:nvSpPr>
        <p:spPr>
          <a:xfrm>
            <a:off x="2336005" y="6381750"/>
            <a:ext cx="8265320" cy="4762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Results of Modelling Simulation 1(5,000 visitors/year)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7BEC3-BBAF-4DB8-A06E-69D1F6209ECD}"/>
              </a:ext>
            </a:extLst>
          </p:cNvPr>
          <p:cNvSpPr txBox="1"/>
          <p:nvPr/>
        </p:nvSpPr>
        <p:spPr>
          <a:xfrm>
            <a:off x="622300" y="5130151"/>
            <a:ext cx="64897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b="1" dirty="0">
                <a:solidFill>
                  <a:schemeClr val="accent1">
                    <a:lumMod val="75000"/>
                  </a:schemeClr>
                </a:solidFill>
              </a:rPr>
              <a:t>Simulation 1 : </a:t>
            </a:r>
          </a:p>
          <a:p>
            <a:r>
              <a:rPr lang="en-ID" dirty="0"/>
              <a:t>Revenue trend incorporating intervention on ecosystem service (tourism service), with 5,000 visitors per year. </a:t>
            </a:r>
          </a:p>
        </p:txBody>
      </p:sp>
    </p:spTree>
    <p:extLst>
      <p:ext uri="{BB962C8B-B14F-4D97-AF65-F5344CB8AC3E}">
        <p14:creationId xmlns:p14="http://schemas.microsoft.com/office/powerpoint/2010/main" val="1475115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A965A-DC0C-364E-A7FD-2DCC4C238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17DFCC-9216-8341-8A21-E263B1FFA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573" y="0"/>
            <a:ext cx="11054854" cy="6132678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608A491-57CD-5040-95F1-0D04D584E0C9}"/>
              </a:ext>
            </a:extLst>
          </p:cNvPr>
          <p:cNvSpPr/>
          <p:nvPr/>
        </p:nvSpPr>
        <p:spPr>
          <a:xfrm>
            <a:off x="2850355" y="6381750"/>
            <a:ext cx="7622383" cy="4762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Results of Modelling Simulation 2 (10,000 visitors/year)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D7DEB4-8E35-4239-AEE2-40E7097FB266}"/>
              </a:ext>
            </a:extLst>
          </p:cNvPr>
          <p:cNvSpPr txBox="1"/>
          <p:nvPr/>
        </p:nvSpPr>
        <p:spPr>
          <a:xfrm>
            <a:off x="622300" y="5112740"/>
            <a:ext cx="64897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b="1" dirty="0">
                <a:solidFill>
                  <a:schemeClr val="accent1">
                    <a:lumMod val="75000"/>
                  </a:schemeClr>
                </a:solidFill>
              </a:rPr>
              <a:t>Simulation 2 : </a:t>
            </a:r>
          </a:p>
          <a:p>
            <a:r>
              <a:rPr lang="en-ID" dirty="0"/>
              <a:t>Revenue trend incorporating intervention on ecosystem service (tourism service), with 10,000 visitors per year. </a:t>
            </a:r>
          </a:p>
        </p:txBody>
      </p:sp>
    </p:spTree>
    <p:extLst>
      <p:ext uri="{BB962C8B-B14F-4D97-AF65-F5344CB8AC3E}">
        <p14:creationId xmlns:p14="http://schemas.microsoft.com/office/powerpoint/2010/main" val="3192270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CA496-6FCB-4256-BCF2-1ED3DB670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A2C32-2C0D-439E-8795-023134C21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AutoNum type="arabicPeriod"/>
            </a:pPr>
            <a:r>
              <a:rPr lang="en-US" dirty="0"/>
              <a:t>In the ecosystem service-based HTI management conceptualization model, there are four (4) sub models influencing effective HTI management: HTI Sub Model, Institutional Sub Model, Community Sub Model, Ecosystem Service Sub Model. 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dirty="0"/>
              <a:t>Simulations showed that </a:t>
            </a:r>
            <a:r>
              <a:rPr lang="sv-SE" dirty="0"/>
              <a:t>there is a significant difference between BEFORE intervention and AFTER intervention on the Trend of  HTI Revenue, Total ES Revenue and Local Community’s Income.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sv-SE" dirty="0"/>
              <a:t>This conceptual model can be useful as a tool for stakeholders to quantify trade-offs to inform management plan or policy process. 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sv-SE" dirty="0"/>
              <a:t>NEXT: </a:t>
            </a:r>
          </a:p>
          <a:p>
            <a:pPr marL="0" indent="0">
              <a:buNone/>
            </a:pPr>
            <a:r>
              <a:rPr lang="sv-SE" dirty="0"/>
              <a:t>	Verifying and Validating Model using real field data. </a:t>
            </a:r>
          </a:p>
          <a:p>
            <a:pPr marL="0" indent="0">
              <a:buNone/>
            </a:pPr>
            <a:r>
              <a:rPr lang="sv-SE" dirty="0"/>
              <a:t>	Testing model applicabity to other forest management regime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sv-SE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sv-SE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sv-SE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sv-SE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62574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1C93F-0965-4D2A-A4AC-7D394ED7E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</a:t>
            </a:r>
            <a:br>
              <a:rPr lang="en-US" dirty="0"/>
            </a:b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60344-281D-4B1B-BF9B-1A3A8F300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ID" sz="48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Centaury. </a:t>
            </a:r>
            <a:r>
              <a:rPr lang="en-ID" sz="4800" dirty="0">
                <a:latin typeface="Cambria Math" panose="02040503050406030204" pitchFamily="18" charset="0"/>
                <a:ea typeface="Cambria Math" panose="02040503050406030204" pitchFamily="18" charset="0"/>
              </a:rPr>
              <a:t>2019. </a:t>
            </a:r>
            <a:r>
              <a:rPr lang="en-ID" sz="4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Pengusahaan</a:t>
            </a:r>
            <a:r>
              <a:rPr lang="en-ID" sz="4800" dirty="0">
                <a:latin typeface="Cambria Math" panose="02040503050406030204" pitchFamily="18" charset="0"/>
                <a:ea typeface="Cambria Math" panose="02040503050406030204" pitchFamily="18" charset="0"/>
              </a:rPr>
              <a:t> Hutan: Hutan </a:t>
            </a:r>
            <a:r>
              <a:rPr lang="en-ID" sz="4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Tanaman</a:t>
            </a:r>
            <a:r>
              <a:rPr lang="en-ID" sz="4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sz="4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Industri</a:t>
            </a:r>
            <a:r>
              <a:rPr lang="en-ID" sz="4800" dirty="0">
                <a:latin typeface="Cambria Math" panose="02040503050406030204" pitchFamily="18" charset="0"/>
                <a:ea typeface="Cambria Math" panose="02040503050406030204" pitchFamily="18" charset="0"/>
              </a:rPr>
              <a:t> dan Hutan </a:t>
            </a:r>
            <a:r>
              <a:rPr lang="en-ID" sz="4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Alam</a:t>
            </a:r>
            <a:r>
              <a:rPr lang="en-ID" sz="4800" dirty="0"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r>
              <a:rPr lang="en-ID" sz="4800" dirty="0">
                <a:latin typeface="Cambria Math" panose="02040503050406030204" pitchFamily="18" charset="0"/>
                <a:ea typeface="Cambria Math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https://kmmh.fkt.ugm.ac.id/2019/05/28/pengusahaan-hutan-hutan-tanaman-industri-dan-hutan-alam/</a:t>
            </a:r>
            <a:r>
              <a:rPr lang="en-ID" sz="4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r>
              <a:rPr lang="en-US" sz="48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Food and Agriculture Organization. 2010. Global Forest Resources Assessment 2010: Main report, FAO Forestry Paper 163. Rome: Food and Agriculture Organization.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en-ID" sz="4800" b="0" i="0" dirty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ID" sz="4800" dirty="0">
                <a:latin typeface="Cambria Math" panose="02040503050406030204" pitchFamily="18" charset="0"/>
                <a:ea typeface="Cambria Math" panose="02040503050406030204" pitchFamily="18" charset="0"/>
              </a:rPr>
              <a:t>Iman. 2000. </a:t>
            </a:r>
            <a:r>
              <a:rPr lang="en-ID" sz="48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Konflik</a:t>
            </a:r>
            <a:r>
              <a:rPr lang="en-ID" sz="48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sz="48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antara</a:t>
            </a:r>
            <a:r>
              <a:rPr lang="en-ID" sz="48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Masyarakat </a:t>
            </a:r>
            <a:r>
              <a:rPr lang="en-ID" sz="48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Lokal</a:t>
            </a:r>
            <a:r>
              <a:rPr lang="en-ID" sz="48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sz="48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dengan</a:t>
            </a:r>
            <a:r>
              <a:rPr lang="en-ID" sz="48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Perusahaan Hutan </a:t>
            </a:r>
            <a:r>
              <a:rPr lang="en-ID" sz="48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Tanaman</a:t>
            </a:r>
            <a:r>
              <a:rPr lang="en-ID" sz="48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sz="48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Industri</a:t>
            </a:r>
            <a:r>
              <a:rPr lang="en-ID" sz="48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(</a:t>
            </a:r>
            <a:r>
              <a:rPr lang="en-ID" sz="48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Studi</a:t>
            </a:r>
            <a:r>
              <a:rPr lang="en-ID" sz="48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sz="48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Kasus</a:t>
            </a:r>
            <a:r>
              <a:rPr lang="en-ID" sz="48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Masyarakat </a:t>
            </a:r>
            <a:r>
              <a:rPr lang="en-ID" sz="48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Desa</a:t>
            </a:r>
            <a:r>
              <a:rPr lang="en-ID" sz="48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sz="48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Mentulik</a:t>
            </a:r>
            <a:r>
              <a:rPr lang="en-ID" sz="48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dan PT </a:t>
            </a:r>
            <a:r>
              <a:rPr lang="en-ID" sz="48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Rimba</a:t>
            </a:r>
            <a:r>
              <a:rPr lang="en-ID" sz="48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sz="48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Seraya</a:t>
            </a:r>
            <a:r>
              <a:rPr lang="en-ID" sz="48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Utama, </a:t>
            </a:r>
            <a:r>
              <a:rPr lang="en-ID" sz="48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Kabupaten</a:t>
            </a:r>
            <a:r>
              <a:rPr lang="en-ID" sz="48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Kampar, Riau). IPB Repository. </a:t>
            </a:r>
            <a:r>
              <a:rPr lang="en-ID" sz="4800" dirty="0">
                <a:latin typeface="Cambria Math" panose="02040503050406030204" pitchFamily="18" charset="0"/>
                <a:ea typeface="Cambria Math" panose="0204050305040603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https://repository.ipb.ac.id/handle/123456789/23127</a:t>
            </a:r>
            <a:r>
              <a:rPr lang="en-ID" sz="4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r>
              <a:rPr lang="en-ID" sz="4800" dirty="0">
                <a:latin typeface="Cambria Math" panose="02040503050406030204" pitchFamily="18" charset="0"/>
                <a:ea typeface="Cambria Math" panose="02040503050406030204" pitchFamily="18" charset="0"/>
              </a:rPr>
              <a:t>Kim, Y., Latifah, S., Afifi, M., Mulligan, M., Burke, S., Fisher, L.,… &amp; </a:t>
            </a:r>
            <a:r>
              <a:rPr lang="en-ID" sz="4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Jennes</a:t>
            </a:r>
            <a:r>
              <a:rPr lang="en-ID" sz="4800" dirty="0">
                <a:latin typeface="Cambria Math" panose="02040503050406030204" pitchFamily="18" charset="0"/>
                <a:ea typeface="Cambria Math" panose="02040503050406030204" pitchFamily="18" charset="0"/>
              </a:rPr>
              <a:t>, J. 2018. Managing Forest for Global and Local Ecosystem Services: A Case Study of Carbon, Water, and Livelihoods from Eastern Indonesia. </a:t>
            </a:r>
          </a:p>
          <a:p>
            <a:r>
              <a:rPr lang="en-ID" sz="48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KLHK. 2016. "Jokowi </a:t>
            </a:r>
            <a:r>
              <a:rPr lang="en-ID" sz="48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Kaget</a:t>
            </a:r>
            <a:r>
              <a:rPr lang="en-ID" sz="48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Hutan </a:t>
            </a:r>
            <a:r>
              <a:rPr lang="en-ID" sz="48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Industri</a:t>
            </a:r>
            <a:r>
              <a:rPr lang="en-ID" sz="48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sz="48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Kalah</a:t>
            </a:r>
            <a:r>
              <a:rPr lang="en-ID" sz="48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Luas </a:t>
            </a:r>
            <a:r>
              <a:rPr lang="en-ID" sz="48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dari</a:t>
            </a:r>
            <a:r>
              <a:rPr lang="en-ID" sz="48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sz="48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Kebun</a:t>
            </a:r>
            <a:r>
              <a:rPr lang="en-ID" sz="48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sz="48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Sawit</a:t>
            </a:r>
            <a:r>
              <a:rPr lang="en-ID" sz="48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",  </a:t>
            </a:r>
            <a:r>
              <a:rPr lang="en-ID" sz="4800" b="0" i="0" u="none" strike="noStrike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https://ekonomi.bisnis.com/read/20160203/99/515864/jokowi-kaget-hutan-industri-kalah-luas-dari-kebun-sawit</a:t>
            </a:r>
            <a:r>
              <a:rPr lang="en-ID" sz="48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. Author: </a:t>
            </a:r>
            <a:r>
              <a:rPr lang="en-ID" sz="48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Samdysara</a:t>
            </a:r>
            <a:r>
              <a:rPr lang="en-ID" sz="48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sz="48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Saragih</a:t>
            </a:r>
            <a:r>
              <a:rPr lang="en-ID" sz="48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. Editor : Yusuf </a:t>
            </a:r>
            <a:r>
              <a:rPr lang="en-ID" sz="48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Waluyo</a:t>
            </a:r>
            <a:r>
              <a:rPr lang="en-ID" sz="48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sz="48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Jati</a:t>
            </a:r>
            <a:endParaRPr lang="en-ID" sz="4800" b="0" i="0" dirty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ID" sz="4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Samsudin</a:t>
            </a:r>
            <a:r>
              <a:rPr lang="en-ID" sz="4800" dirty="0">
                <a:latin typeface="Cambria Math" panose="02040503050406030204" pitchFamily="18" charset="0"/>
                <a:ea typeface="Cambria Math" panose="02040503050406030204" pitchFamily="18" charset="0"/>
              </a:rPr>
              <a:t> and </a:t>
            </a:r>
            <a:r>
              <a:rPr lang="en-ID" sz="4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Pirard</a:t>
            </a:r>
            <a:r>
              <a:rPr lang="en-ID" sz="4800" dirty="0">
                <a:latin typeface="Cambria Math" panose="02040503050406030204" pitchFamily="18" charset="0"/>
                <a:ea typeface="Cambria Math" panose="02040503050406030204" pitchFamily="18" charset="0"/>
              </a:rPr>
              <a:t>. 2014. Conflict Mediation in Industrial Tree Plantation. CIFOR. </a:t>
            </a:r>
            <a:r>
              <a:rPr lang="en-ID" sz="4800" dirty="0">
                <a:latin typeface="Cambria Math" panose="02040503050406030204" pitchFamily="18" charset="0"/>
                <a:ea typeface="Cambria Math" panose="020405030504060302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https://www.cifor.org/publications/pdf_files/infobrief/5443-infobrief.pdf</a:t>
            </a:r>
            <a:endParaRPr lang="en-ID" sz="4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48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Vestergaard B, </a:t>
            </a:r>
            <a:r>
              <a:rPr lang="en-US" sz="48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Helvard</a:t>
            </a:r>
            <a:r>
              <a:rPr lang="en-US" sz="48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E and Sorensen AR. 2011. </a:t>
            </a:r>
            <a:r>
              <a:rPr lang="en-US" sz="4800" b="0" i="1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Conflict Resolution - Working With Conflicts. </a:t>
            </a:r>
            <a:r>
              <a:rPr lang="en-US" sz="48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Frederiksberg, Denmark: Danish Centre for Conflict Resolution.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b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br>
              <a:rPr lang="en-ID" sz="4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br>
              <a:rPr lang="en-ID" sz="4800" dirty="0"/>
            </a:br>
            <a:endParaRPr lang="en-ID" sz="4800" dirty="0"/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495971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0182B-B17E-4965-AD59-844362289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361" y="3216420"/>
            <a:ext cx="3373120" cy="1049235"/>
          </a:xfrm>
        </p:spPr>
        <p:txBody>
          <a:bodyPr>
            <a:noAutofit/>
          </a:bodyPr>
          <a:lstStyle/>
          <a:p>
            <a:r>
              <a:rPr lang="en-US" sz="4000" dirty="0"/>
              <a:t>THANK YOU</a:t>
            </a:r>
            <a:endParaRPr lang="en-ID" sz="4000" dirty="0"/>
          </a:p>
        </p:txBody>
      </p:sp>
    </p:spTree>
    <p:extLst>
      <p:ext uri="{BB962C8B-B14F-4D97-AF65-F5344CB8AC3E}">
        <p14:creationId xmlns:p14="http://schemas.microsoft.com/office/powerpoint/2010/main" val="2623662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81D19D-1D0A-4B97-A234-92797EF1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412" y="123923"/>
            <a:ext cx="9603275" cy="1049235"/>
          </a:xfrm>
        </p:spPr>
        <p:txBody>
          <a:bodyPr/>
          <a:lstStyle/>
          <a:p>
            <a:r>
              <a:rPr lang="en-US" dirty="0"/>
              <a:t>BACKGROUND</a:t>
            </a:r>
            <a:endParaRPr lang="en-ID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8DD004-E34C-4260-8610-266A1DAB8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956" y="2447480"/>
            <a:ext cx="4958854" cy="4105274"/>
          </a:xfrm>
          <a:solidFill>
            <a:schemeClr val="bg2"/>
          </a:solidFill>
        </p:spPr>
        <p:txBody>
          <a:bodyPr>
            <a:normAutofit fontScale="2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6400" dirty="0">
                <a:latin typeface="Cambria Math" panose="02040503050406030204" pitchFamily="18" charset="0"/>
                <a:ea typeface="Cambria Math" panose="02040503050406030204" pitchFamily="18" charset="0"/>
              </a:rPr>
              <a:t>In the last decade up to 2010, Industrial Tree Plantation expanded rapidly at a global rate of 5 million ha annually (FAO 2010).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6400" dirty="0">
                <a:latin typeface="Cambria Math" panose="02040503050406030204" pitchFamily="18" charset="0"/>
                <a:ea typeface="Cambria Math" panose="02040503050406030204" pitchFamily="18" charset="0"/>
              </a:rPr>
              <a:t>1986: Industrial Tree Plantation license began in Indonesia (</a:t>
            </a:r>
            <a:r>
              <a:rPr lang="nn-NO" sz="6400" b="0" i="0" dirty="0">
                <a:solidFill>
                  <a:srgbClr val="6666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SK Menhut No.320/Kpts -II/1986)</a:t>
            </a:r>
            <a:endParaRPr lang="en-US" sz="6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6400" dirty="0">
                <a:latin typeface="Cambria Math" panose="02040503050406030204" pitchFamily="18" charset="0"/>
                <a:ea typeface="Cambria Math" panose="02040503050406030204" pitchFamily="18" charset="0"/>
              </a:rPr>
              <a:t>1990s: Industrial Tree Plantation (</a:t>
            </a:r>
            <a:r>
              <a:rPr lang="en-US" sz="64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Hutan</a:t>
            </a:r>
            <a:r>
              <a:rPr lang="en-US" sz="6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64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Tanaman</a:t>
            </a:r>
            <a:r>
              <a:rPr lang="en-US" sz="6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64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Industri</a:t>
            </a:r>
            <a:r>
              <a:rPr lang="en-US" sz="6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- HTI</a:t>
            </a:r>
            <a:r>
              <a:rPr lang="en-US" sz="6400" dirty="0">
                <a:latin typeface="Cambria Math" panose="02040503050406030204" pitchFamily="18" charset="0"/>
                <a:ea typeface="Cambria Math" panose="02040503050406030204" pitchFamily="18" charset="0"/>
              </a:rPr>
              <a:t>) developed massively in Indonesia.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6400" dirty="0">
                <a:latin typeface="Cambria Math" panose="02040503050406030204" pitchFamily="18" charset="0"/>
                <a:ea typeface="Cambria Math" panose="02040503050406030204" pitchFamily="18" charset="0"/>
              </a:rPr>
              <a:t>11 million concession license (KLHK 2016)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6400" dirty="0">
                <a:latin typeface="Cambria Math" panose="02040503050406030204" pitchFamily="18" charset="0"/>
                <a:ea typeface="Cambria Math" panose="02040503050406030204" pitchFamily="18" charset="0"/>
              </a:rPr>
              <a:t>Only 4.9 </a:t>
            </a:r>
            <a:r>
              <a:rPr lang="en-US" sz="6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mio</a:t>
            </a:r>
            <a:r>
              <a:rPr lang="en-US" sz="6400" dirty="0">
                <a:latin typeface="Cambria Math" panose="02040503050406030204" pitchFamily="18" charset="0"/>
                <a:ea typeface="Cambria Math" panose="02040503050406030204" pitchFamily="18" charset="0"/>
              </a:rPr>
              <a:t> is </a:t>
            </a:r>
            <a:r>
              <a:rPr lang="en-US" sz="6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effectively</a:t>
            </a:r>
            <a:r>
              <a:rPr lang="en-US" sz="6400" dirty="0">
                <a:latin typeface="Cambria Math" panose="02040503050406030204" pitchFamily="18" charset="0"/>
                <a:ea typeface="Cambria Math" panose="02040503050406030204" pitchFamily="18" charset="0"/>
              </a:rPr>
              <a:t> managed (KLHK 2016)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6400" b="0" i="0" dirty="0">
                <a:solidFill>
                  <a:srgbClr val="222222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277 management units. </a:t>
            </a:r>
            <a:r>
              <a:rPr lang="en-ID" sz="6400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  <a:r>
              <a:rPr lang="en-ID" sz="6400" b="0" i="0" dirty="0">
                <a:solidFill>
                  <a:srgbClr val="222222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nnual production 28 </a:t>
            </a:r>
            <a:r>
              <a:rPr lang="en-ID" sz="6400" b="0" i="0" dirty="0" err="1">
                <a:solidFill>
                  <a:srgbClr val="222222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mio</a:t>
            </a:r>
            <a:r>
              <a:rPr lang="en-ID" sz="6400" b="0" i="0" dirty="0">
                <a:solidFill>
                  <a:srgbClr val="222222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cubic meter </a:t>
            </a:r>
            <a:r>
              <a:rPr lang="en-ID" sz="6400" b="0" i="0" dirty="0" err="1">
                <a:solidFill>
                  <a:srgbClr val="222222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kubik</a:t>
            </a:r>
            <a:endParaRPr lang="en-ID" sz="6400" b="0" i="0" dirty="0">
              <a:solidFill>
                <a:srgbClr val="222222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ID" sz="6400" b="0" i="0" dirty="0">
                <a:solidFill>
                  <a:srgbClr val="222222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Total asset HTI per quarter  I/2015  up to IDR 43.164 trillion.</a:t>
            </a:r>
            <a:br>
              <a:rPr lang="en-ID" sz="4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br>
              <a:rPr lang="en-ID" sz="4000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endParaRPr lang="en-ID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C321E2-C1BD-4962-B46E-CC9462A5DE0F}"/>
              </a:ext>
            </a:extLst>
          </p:cNvPr>
          <p:cNvSpPr txBox="1"/>
          <p:nvPr/>
        </p:nvSpPr>
        <p:spPr>
          <a:xfrm>
            <a:off x="5665721" y="4299939"/>
            <a:ext cx="626268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“One reason for the planting shortfall lies with overlaps with community land” (</a:t>
            </a:r>
            <a:r>
              <a:rPr lang="en-US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Samsudin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and </a:t>
            </a:r>
            <a:r>
              <a:rPr lang="en-US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Pirard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2014)</a:t>
            </a:r>
          </a:p>
          <a:p>
            <a:pPr algn="just"/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r>
              <a:rPr lang="sv-SE" sz="16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Reduced access for local community to acquire forest products (Iman 2000).</a:t>
            </a:r>
          </a:p>
          <a:p>
            <a:pPr algn="just"/>
            <a:endParaRPr lang="en-ID" sz="1600" dirty="0"/>
          </a:p>
          <a:p>
            <a:pPr algn="just"/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“Efforts to optimize utilization of the 10 million ha with HTI permits could increase the number of conflicts defined as “disagreements that lead to tension within, and between people” (</a:t>
            </a:r>
            <a:r>
              <a:rPr lang="en-US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Vestegaard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et al. 2011).</a:t>
            </a:r>
            <a:endParaRPr lang="en-ID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7" name="Picture 2" descr="peta indonesia - Forum Indonesia MudaForum Indonesia Muda">
            <a:extLst>
              <a:ext uri="{FF2B5EF4-FFF2-40B4-BE49-F238E27FC236}">
                <a16:creationId xmlns:a16="http://schemas.microsoft.com/office/drawing/2014/main" id="{3EE00B3F-5437-484A-B0BD-8DAA26ECF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9" y="501642"/>
            <a:ext cx="4721654" cy="194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F15FA368-F15A-40AE-9354-DA8A44D83D5B}"/>
              </a:ext>
            </a:extLst>
          </p:cNvPr>
          <p:cNvGrpSpPr/>
          <p:nvPr/>
        </p:nvGrpSpPr>
        <p:grpSpPr>
          <a:xfrm>
            <a:off x="5181781" y="3330444"/>
            <a:ext cx="6696604" cy="830997"/>
            <a:chOff x="5181781" y="3330444"/>
            <a:chExt cx="6696604" cy="830997"/>
          </a:xfrm>
        </p:grpSpPr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8DCD9D67-3B01-4D46-A700-9A436FDC3147}"/>
                </a:ext>
              </a:extLst>
            </p:cNvPr>
            <p:cNvSpPr/>
            <p:nvPr/>
          </p:nvSpPr>
          <p:spPr>
            <a:xfrm>
              <a:off x="5181781" y="3626879"/>
              <a:ext cx="427701" cy="23812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94A69D7-4F1D-41AA-A54A-1C9F291B0C17}"/>
                </a:ext>
              </a:extLst>
            </p:cNvPr>
            <p:cNvSpPr txBox="1"/>
            <p:nvPr/>
          </p:nvSpPr>
          <p:spPr>
            <a:xfrm>
              <a:off x="5629985" y="3330444"/>
              <a:ext cx="6248400" cy="830997"/>
            </a:xfrm>
            <a:prstGeom prst="rect">
              <a:avLst/>
            </a:prstGeom>
            <a:solidFill>
              <a:srgbClr val="CCFF99"/>
            </a:solidFill>
          </p:spPr>
          <p:txBody>
            <a:bodyPr wrap="square">
              <a:spAutoFit/>
            </a:bodyPr>
            <a:lstStyle/>
            <a:p>
              <a:r>
                <a:rPr lang="en-ID" sz="1600" b="0" i="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rPr>
                <a:t>HTI expansion faced many criticisms  related to land tenure, dissatisfaction </a:t>
              </a:r>
              <a:r>
                <a:rPr lang="en-ID" sz="16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towards the </a:t>
              </a:r>
              <a:r>
                <a:rPr lang="en-ID" sz="1600" b="0" i="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rPr>
                <a:t>benefit-sharing mechanism, and negative impacts on environment (</a:t>
              </a:r>
              <a:r>
                <a:rPr lang="en-ID" sz="1600" b="0" i="0" dirty="0" err="1">
                  <a:effectLst/>
                  <a:latin typeface="Cambria Math" panose="02040503050406030204" pitchFamily="18" charset="0"/>
                  <a:ea typeface="Cambria Math" panose="02040503050406030204" pitchFamily="18" charset="0"/>
                </a:rPr>
                <a:t>Ceanturi</a:t>
              </a:r>
              <a:r>
                <a:rPr lang="en-ID" sz="1600" b="0" i="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rPr>
                <a:t> 2019).</a:t>
              </a:r>
              <a:endParaRPr lang="en-ID" sz="16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B89E5803-0F80-4419-A6F8-2A48391D78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80" t="32639" r="36953" b="44541"/>
          <a:stretch/>
        </p:blipFill>
        <p:spPr>
          <a:xfrm>
            <a:off x="5214657" y="29069"/>
            <a:ext cx="6262686" cy="156501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06C2B3B-3874-4CF6-AB44-AC0B866F3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9630" y="963073"/>
            <a:ext cx="4468755" cy="2249619"/>
          </a:xfrm>
          <a:prstGeom prst="rect">
            <a:avLst/>
          </a:prstGeom>
        </p:spPr>
      </p:pic>
      <p:sp>
        <p:nvSpPr>
          <p:cNvPr id="36" name="Arrow: Right 35">
            <a:extLst>
              <a:ext uri="{FF2B5EF4-FFF2-40B4-BE49-F238E27FC236}">
                <a16:creationId xmlns:a16="http://schemas.microsoft.com/office/drawing/2014/main" id="{F5F654EA-16A3-48A0-B079-8EC98C04B23D}"/>
              </a:ext>
            </a:extLst>
          </p:cNvPr>
          <p:cNvSpPr/>
          <p:nvPr/>
        </p:nvSpPr>
        <p:spPr>
          <a:xfrm>
            <a:off x="5192049" y="5067300"/>
            <a:ext cx="417433" cy="238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382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5F7971-0506-4990-BC7C-E6D3ED9113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72" t="9584" r="31250" b="12500"/>
          <a:stretch/>
        </p:blipFill>
        <p:spPr>
          <a:xfrm>
            <a:off x="9189389" y="98300"/>
            <a:ext cx="2563283" cy="203971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484BC68-6290-444F-B26D-BA0E23907B96}"/>
              </a:ext>
            </a:extLst>
          </p:cNvPr>
          <p:cNvCxnSpPr>
            <a:cxnSpLocks/>
          </p:cNvCxnSpPr>
          <p:nvPr/>
        </p:nvCxnSpPr>
        <p:spPr>
          <a:xfrm flipV="1">
            <a:off x="6843814" y="625207"/>
            <a:ext cx="2345575" cy="7956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peta indonesia - Forum Indonesia MudaForum Indonesia Muda">
            <a:extLst>
              <a:ext uri="{FF2B5EF4-FFF2-40B4-BE49-F238E27FC236}">
                <a16:creationId xmlns:a16="http://schemas.microsoft.com/office/drawing/2014/main" id="{5F3F72C4-2F81-4BF9-9E77-8E0E78C61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549" y="79259"/>
            <a:ext cx="4126174" cy="170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4924A7-BAF8-466E-A71A-2F793049EC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58" t="8785" r="36386" b="13298"/>
          <a:stretch/>
        </p:blipFill>
        <p:spPr>
          <a:xfrm>
            <a:off x="8871110" y="3500393"/>
            <a:ext cx="3320890" cy="252441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724B8F8-ED77-4303-85AA-54A5CA75D075}"/>
              </a:ext>
            </a:extLst>
          </p:cNvPr>
          <p:cNvSpPr/>
          <p:nvPr/>
        </p:nvSpPr>
        <p:spPr>
          <a:xfrm>
            <a:off x="9189388" y="2172914"/>
            <a:ext cx="2563283" cy="129258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D" sz="16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SK.256/</a:t>
            </a:r>
            <a:r>
              <a:rPr lang="en-ID" sz="16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Menhut</a:t>
            </a:r>
            <a:r>
              <a:rPr lang="en-ID" sz="16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-II/2011,</a:t>
            </a:r>
          </a:p>
          <a:p>
            <a:r>
              <a:rPr lang="en-ID" sz="16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12 Mei 2011 around </a:t>
            </a:r>
            <a:r>
              <a:rPr lang="en-ID" sz="1600" b="1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3.810 Ha</a:t>
            </a:r>
            <a:r>
              <a:rPr lang="en-ID" sz="16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HTI in North Lombok, Central Lombok, and East Lombok.  </a:t>
            </a:r>
            <a:endParaRPr lang="en-ID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39EF4A-BF49-415A-9068-5A88FF379A2D}"/>
              </a:ext>
            </a:extLst>
          </p:cNvPr>
          <p:cNvSpPr txBox="1"/>
          <p:nvPr/>
        </p:nvSpPr>
        <p:spPr>
          <a:xfrm>
            <a:off x="7641839" y="6232793"/>
            <a:ext cx="49588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000" dirty="0"/>
              <a:t>https://radarlombok.co.id/konflik-hti-sambelia-pt-sadhana-kembali-didemo-warga.html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210819-5D52-40A0-9B11-F5F3B1215EC3}"/>
              </a:ext>
            </a:extLst>
          </p:cNvPr>
          <p:cNvSpPr txBox="1"/>
          <p:nvPr/>
        </p:nvSpPr>
        <p:spPr>
          <a:xfrm>
            <a:off x="4235750" y="2041511"/>
            <a:ext cx="4580348" cy="2585323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  <a:tint val="66000"/>
                  <a:satMod val="160000"/>
                </a:schemeClr>
              </a:gs>
              <a:gs pos="50000">
                <a:schemeClr val="bg2">
                  <a:lumMod val="90000"/>
                  <a:tint val="44500"/>
                  <a:satMod val="160000"/>
                </a:schemeClr>
              </a:gs>
              <a:gs pos="100000">
                <a:schemeClr val="bg2">
                  <a:lumMod val="9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hallenges such as: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ounting needs on various forest products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services,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ncreasing interactions intensity among stakeholders in and around the forest,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 enactment of new regulations related to forest management, and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 emergence of problems pertaining to industrial forest management. </a:t>
            </a:r>
            <a:endParaRPr lang="en-ID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48BB0A3-8217-41FE-85B3-096EA9355D96}"/>
              </a:ext>
            </a:extLst>
          </p:cNvPr>
          <p:cNvSpPr/>
          <p:nvPr/>
        </p:nvSpPr>
        <p:spPr>
          <a:xfrm>
            <a:off x="163699" y="1789658"/>
            <a:ext cx="1712527" cy="1270000"/>
          </a:xfrm>
          <a:prstGeom prst="ellipse">
            <a:avLst/>
          </a:prstGeom>
          <a:solidFill>
            <a:srgbClr val="3A87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Water Regulation (91%)</a:t>
            </a:r>
            <a:endParaRPr lang="en-ID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F743CE2-FB31-4439-9651-ADE20F9A39CF}"/>
              </a:ext>
            </a:extLst>
          </p:cNvPr>
          <p:cNvSpPr/>
          <p:nvPr/>
        </p:nvSpPr>
        <p:spPr>
          <a:xfrm>
            <a:off x="2030485" y="1856842"/>
            <a:ext cx="1831975" cy="1269999"/>
          </a:xfrm>
          <a:prstGeom prst="ellipse">
            <a:avLst/>
          </a:prstGeom>
          <a:solidFill>
            <a:srgbClr val="3A87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Agroforest products</a:t>
            </a:r>
          </a:p>
          <a:p>
            <a:pPr algn="ctr"/>
            <a:r>
              <a:rPr lang="en-US" dirty="0"/>
              <a:t>(81%)</a:t>
            </a:r>
            <a:endParaRPr lang="en-ID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E746FA-02BF-4378-92F3-D50329D90127}"/>
              </a:ext>
            </a:extLst>
          </p:cNvPr>
          <p:cNvSpPr txBox="1"/>
          <p:nvPr/>
        </p:nvSpPr>
        <p:spPr>
          <a:xfrm>
            <a:off x="1141818" y="1404181"/>
            <a:ext cx="190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Most Important</a:t>
            </a:r>
            <a:endParaRPr lang="en-ID" b="1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D1C4ED8-75D5-4ADC-B271-F46737DA31F4}"/>
              </a:ext>
            </a:extLst>
          </p:cNvPr>
          <p:cNvSpPr/>
          <p:nvPr/>
        </p:nvSpPr>
        <p:spPr>
          <a:xfrm>
            <a:off x="197928" y="3661571"/>
            <a:ext cx="1712528" cy="127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Natural NTFP (40%)</a:t>
            </a:r>
            <a:endParaRPr lang="en-ID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A8987DF-4019-44FA-96FF-AE698F707EBA}"/>
              </a:ext>
            </a:extLst>
          </p:cNvPr>
          <p:cNvSpPr/>
          <p:nvPr/>
        </p:nvSpPr>
        <p:spPr>
          <a:xfrm>
            <a:off x="2093264" y="3704623"/>
            <a:ext cx="1663700" cy="127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Timber (27%)</a:t>
            </a:r>
            <a:endParaRPr lang="en-ID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A123B6-D1FC-443D-85C0-1670C2276E2E}"/>
              </a:ext>
            </a:extLst>
          </p:cNvPr>
          <p:cNvSpPr txBox="1"/>
          <p:nvPr/>
        </p:nvSpPr>
        <p:spPr>
          <a:xfrm>
            <a:off x="1054192" y="3315727"/>
            <a:ext cx="1952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Least Important</a:t>
            </a:r>
            <a:endParaRPr lang="en-ID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D1F620-BFD8-4535-93E7-0C41C55C57C2}"/>
              </a:ext>
            </a:extLst>
          </p:cNvPr>
          <p:cNvSpPr txBox="1"/>
          <p:nvPr/>
        </p:nvSpPr>
        <p:spPr>
          <a:xfrm>
            <a:off x="1101842" y="5042607"/>
            <a:ext cx="1734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(Kim et al. 2016)</a:t>
            </a:r>
            <a:endParaRPr lang="en-ID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02FF9C5-2EB5-4F00-860E-65D65AF14129}"/>
              </a:ext>
            </a:extLst>
          </p:cNvPr>
          <p:cNvSpPr/>
          <p:nvPr/>
        </p:nvSpPr>
        <p:spPr>
          <a:xfrm>
            <a:off x="137666" y="164052"/>
            <a:ext cx="391119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Perceived ES importance</a:t>
            </a:r>
          </a:p>
          <a:p>
            <a:pPr algn="ctr"/>
            <a:r>
              <a:rPr lang="en-US" sz="2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By local community </a:t>
            </a:r>
            <a:endParaRPr lang="en-US" sz="28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21013A-2B2C-4BBF-BCEC-B1B8DE305405}"/>
              </a:ext>
            </a:extLst>
          </p:cNvPr>
          <p:cNvSpPr txBox="1"/>
          <p:nvPr/>
        </p:nvSpPr>
        <p:spPr>
          <a:xfrm>
            <a:off x="4126567" y="4963830"/>
            <a:ext cx="4677114" cy="646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Local community’s perception and aspiration </a:t>
            </a:r>
          </a:p>
          <a:p>
            <a:r>
              <a:rPr lang="en-US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are important in effective forest management</a:t>
            </a:r>
            <a:endParaRPr lang="en-ID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72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2" grpId="0" animBg="1"/>
      <p:bldP spid="23" grpId="0" animBg="1"/>
      <p:bldP spid="24" grpId="0"/>
      <p:bldP spid="25" grpId="0" animBg="1"/>
      <p:bldP spid="26" grpId="0" animBg="1"/>
      <p:bldP spid="27" grpId="0"/>
      <p:bldP spid="28" grpId="0"/>
      <p:bldP spid="29" grpId="0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86406-C7D8-4CC0-8BB8-600D1DD39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  <a:endParaRPr lang="en-ID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EB1B22-09F2-4224-9FEE-91F35DE44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645" y="2074519"/>
            <a:ext cx="9603275" cy="1895868"/>
          </a:xfrm>
          <a:solidFill>
            <a:schemeClr val="accent4">
              <a:lumMod val="50000"/>
            </a:schemeClr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To develop conceptual model for effective HTI management </a:t>
            </a:r>
            <a:r>
              <a:rPr lang="en-US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reduced conflict, increased income</a:t>
            </a:r>
            <a:endParaRPr lang="en-US" sz="2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To perform simulations on the conceptual model </a:t>
            </a:r>
          </a:p>
        </p:txBody>
      </p:sp>
      <p:sp>
        <p:nvSpPr>
          <p:cNvPr id="3" name="Arrow: Curved Down 2">
            <a:extLst>
              <a:ext uri="{FF2B5EF4-FFF2-40B4-BE49-F238E27FC236}">
                <a16:creationId xmlns:a16="http://schemas.microsoft.com/office/drawing/2014/main" id="{4069F3B2-448E-4137-8BBF-E88543D226BC}"/>
              </a:ext>
            </a:extLst>
          </p:cNvPr>
          <p:cNvSpPr/>
          <p:nvPr/>
        </p:nvSpPr>
        <p:spPr>
          <a:xfrm rot="5108877">
            <a:off x="8270241" y="3553827"/>
            <a:ext cx="1330960" cy="8331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EC92DAF-8C99-4286-9497-CD09E00C8858}"/>
              </a:ext>
            </a:extLst>
          </p:cNvPr>
          <p:cNvSpPr txBox="1">
            <a:spLocks/>
          </p:cNvSpPr>
          <p:nvPr/>
        </p:nvSpPr>
        <p:spPr>
          <a:xfrm>
            <a:off x="551644" y="4650147"/>
            <a:ext cx="9603275" cy="129115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Verify and validate model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Apply model on other forest management settings</a:t>
            </a:r>
          </a:p>
        </p:txBody>
      </p:sp>
      <p:sp>
        <p:nvSpPr>
          <p:cNvPr id="4" name="Callout: Bent Line 3">
            <a:extLst>
              <a:ext uri="{FF2B5EF4-FFF2-40B4-BE49-F238E27FC236}">
                <a16:creationId xmlns:a16="http://schemas.microsoft.com/office/drawing/2014/main" id="{202AC6C0-521F-4624-A3BD-FBEC7DB915C4}"/>
              </a:ext>
            </a:extLst>
          </p:cNvPr>
          <p:cNvSpPr/>
          <p:nvPr/>
        </p:nvSpPr>
        <p:spPr>
          <a:xfrm>
            <a:off x="10612893" y="2040334"/>
            <a:ext cx="883920" cy="181458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2343"/>
              <a:gd name="adj6" fmla="val -34023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THIS STUDY</a:t>
            </a:r>
            <a:endParaRPr lang="en-ID" dirty="0"/>
          </a:p>
        </p:txBody>
      </p:sp>
      <p:sp>
        <p:nvSpPr>
          <p:cNvPr id="7" name="Callout: Bent Line 6">
            <a:extLst>
              <a:ext uri="{FF2B5EF4-FFF2-40B4-BE49-F238E27FC236}">
                <a16:creationId xmlns:a16="http://schemas.microsoft.com/office/drawing/2014/main" id="{35074C8D-7CE2-488B-AA77-AAE289426A87}"/>
              </a:ext>
            </a:extLst>
          </p:cNvPr>
          <p:cNvSpPr/>
          <p:nvPr/>
        </p:nvSpPr>
        <p:spPr>
          <a:xfrm>
            <a:off x="10612893" y="4238894"/>
            <a:ext cx="883920" cy="181458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2343"/>
              <a:gd name="adj6" fmla="val -34023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7642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3" grpId="0" animBg="1"/>
      <p:bldP spid="5" grpId="0" animBg="1"/>
      <p:bldP spid="4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E0A31-AF79-44E0-93D5-D22E494F5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0" y="780363"/>
            <a:ext cx="4352925" cy="1049235"/>
          </a:xfrm>
        </p:spPr>
        <p:txBody>
          <a:bodyPr/>
          <a:lstStyle/>
          <a:p>
            <a:r>
              <a:rPr lang="en-US" dirty="0"/>
              <a:t>SELECTED Method</a:t>
            </a:r>
            <a:endParaRPr lang="en-ID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E77F11-E5DD-4F24-B754-F5E56597D5A5}"/>
              </a:ext>
            </a:extLst>
          </p:cNvPr>
          <p:cNvSpPr txBox="1"/>
          <p:nvPr/>
        </p:nvSpPr>
        <p:spPr>
          <a:xfrm>
            <a:off x="2076450" y="2890391"/>
            <a:ext cx="83497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Quantitative method using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system dynamic </a:t>
            </a:r>
            <a:r>
              <a:rPr lang="en-US" sz="32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approach was used in the model scenarios. </a:t>
            </a:r>
            <a:endParaRPr lang="en-ID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928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200" y="798973"/>
            <a:ext cx="8915400" cy="785858"/>
          </a:xfrm>
        </p:spPr>
        <p:txBody>
          <a:bodyPr>
            <a:noAutofit/>
          </a:bodyPr>
          <a:lstStyle/>
          <a:p>
            <a:r>
              <a:rPr lang="en-US" b="1" dirty="0"/>
              <a:t>System Dynamics IS SELECTED BECAUSE: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300" y="1996968"/>
            <a:ext cx="8915400" cy="4525963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Assist decision makers to: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Understand and analyze cause-effect (feedback) relationship of various parameters influencing various aspect of HTI management.</a:t>
            </a:r>
          </a:p>
          <a:p>
            <a:pPr marL="635508" lvl="1" indent="-342900">
              <a:buFont typeface="Wingdings" panose="05000000000000000000" pitchFamily="2" charset="2"/>
              <a:buChar char="ü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Assess the impacts of policy implementation in the future. </a:t>
            </a:r>
          </a:p>
          <a:p>
            <a:pPr marL="635508" lvl="1" indent="-342900">
              <a:buFont typeface="Wingdings" panose="05000000000000000000" pitchFamily="2" charset="2"/>
              <a:buChar char="ü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Understand the adverse and unpredictable impacts of policy.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Easy to understand and does not require complex mathematical equations.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Accommodate qualitative parameters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Facilitate participatory model development  and provide communication forum for stakeholders.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733675" y="6096000"/>
            <a:ext cx="6394450" cy="762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Vensim</a:t>
            </a:r>
            <a:r>
              <a:rPr lang="en-US" sz="2000" b="1" dirty="0"/>
              <a:t> </a:t>
            </a:r>
            <a:r>
              <a:rPr lang="en-US" sz="2000" dirty="0"/>
              <a:t>software is used in HTI Management Effectiveness Model Analysis </a:t>
            </a:r>
          </a:p>
        </p:txBody>
      </p:sp>
    </p:spTree>
    <p:extLst>
      <p:ext uri="{BB962C8B-B14F-4D97-AF65-F5344CB8AC3E}">
        <p14:creationId xmlns:p14="http://schemas.microsoft.com/office/powerpoint/2010/main" val="3080214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418" y="928963"/>
            <a:ext cx="9669517" cy="1114835"/>
          </a:xfrm>
        </p:spPr>
        <p:txBody>
          <a:bodyPr>
            <a:normAutofit/>
          </a:bodyPr>
          <a:lstStyle/>
          <a:p>
            <a:r>
              <a:rPr lang="en-US" sz="2800" b="1" dirty="0"/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GoalS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of Ecosystem Service-Based HTI Management MODEL</a:t>
            </a:r>
            <a:br>
              <a:rPr lang="en-US" sz="1600" dirty="0"/>
            </a:b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3540218" y="184341"/>
            <a:ext cx="5403845" cy="54777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Goal of Ecosystem Service-Based HTI Management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266948385"/>
              </p:ext>
            </p:extLst>
          </p:nvPr>
        </p:nvGraphicFramePr>
        <p:xfrm>
          <a:off x="2314253" y="1917699"/>
          <a:ext cx="5441168" cy="3327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7814074" y="2114550"/>
            <a:ext cx="2223305" cy="2736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Effectivity of the HTI performance toward sustainable management.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597041" y="5638800"/>
            <a:ext cx="7290197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Modelling simulation uses current sets of data and information to achieve the two goals mentioned above. </a:t>
            </a:r>
          </a:p>
        </p:txBody>
      </p:sp>
    </p:spTree>
    <p:extLst>
      <p:ext uri="{BB962C8B-B14F-4D97-AF65-F5344CB8AC3E}">
        <p14:creationId xmlns:p14="http://schemas.microsoft.com/office/powerpoint/2010/main" val="173147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13D60-BC4E-4EEF-B5D4-2439C9347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0689" y="2776194"/>
            <a:ext cx="3450621" cy="1049235"/>
          </a:xfrm>
        </p:spPr>
        <p:txBody>
          <a:bodyPr>
            <a:noAutofit/>
          </a:bodyPr>
          <a:lstStyle/>
          <a:p>
            <a:r>
              <a:rPr lang="en-US" sz="5400" dirty="0"/>
              <a:t>RESULTS</a:t>
            </a:r>
            <a:endParaRPr lang="en-ID" sz="5400" dirty="0"/>
          </a:p>
        </p:txBody>
      </p:sp>
    </p:spTree>
    <p:extLst>
      <p:ext uri="{BB962C8B-B14F-4D97-AF65-F5344CB8AC3E}">
        <p14:creationId xmlns:p14="http://schemas.microsoft.com/office/powerpoint/2010/main" val="3140642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487" y="630963"/>
            <a:ext cx="10405424" cy="1265522"/>
          </a:xfrm>
        </p:spPr>
        <p:txBody>
          <a:bodyPr>
            <a:noAutofit/>
          </a:bodyPr>
          <a:lstStyle/>
          <a:p>
            <a:r>
              <a:rPr lang="en-US" sz="2800" b="1" dirty="0"/>
              <a:t>Conceptualization of variables relationship in ecosystem service-based HTI management :</a:t>
            </a:r>
            <a:endParaRPr lang="en-US" sz="2800" dirty="0"/>
          </a:p>
        </p:txBody>
      </p:sp>
      <p:sp>
        <p:nvSpPr>
          <p:cNvPr id="4" name="Right Arrow 3"/>
          <p:cNvSpPr/>
          <p:nvPr/>
        </p:nvSpPr>
        <p:spPr>
          <a:xfrm>
            <a:off x="2747155" y="3732143"/>
            <a:ext cx="1379049" cy="1357334"/>
          </a:xfrm>
          <a:prstGeom prst="rightArrow">
            <a:avLst>
              <a:gd name="adj1" fmla="val 50000"/>
              <a:gd name="adj2" fmla="val 5763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5" name="Rounded Rectangle 4"/>
          <p:cNvSpPr/>
          <p:nvPr/>
        </p:nvSpPr>
        <p:spPr>
          <a:xfrm>
            <a:off x="4150566" y="2660573"/>
            <a:ext cx="3980635" cy="321471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2022" y="1721735"/>
            <a:ext cx="1630508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Well-being</a:t>
            </a:r>
            <a:endParaRPr lang="id-ID" sz="1600" b="1" dirty="0"/>
          </a:p>
        </p:txBody>
      </p:sp>
      <p:sp>
        <p:nvSpPr>
          <p:cNvPr id="7" name="Rectangle 6"/>
          <p:cNvSpPr/>
          <p:nvPr/>
        </p:nvSpPr>
        <p:spPr>
          <a:xfrm>
            <a:off x="8375526" y="4031560"/>
            <a:ext cx="1354914" cy="50006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Ecosystem Services Value</a:t>
            </a:r>
            <a:endParaRPr lang="id-ID" sz="1600" b="1" dirty="0"/>
          </a:p>
        </p:txBody>
      </p:sp>
      <p:sp>
        <p:nvSpPr>
          <p:cNvPr id="8" name="Rectangle 7"/>
          <p:cNvSpPr/>
          <p:nvPr/>
        </p:nvSpPr>
        <p:spPr>
          <a:xfrm>
            <a:off x="5542789" y="4017895"/>
            <a:ext cx="905155" cy="6650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Ecosystem Service-Based HTI</a:t>
            </a:r>
            <a:endParaRPr lang="id-ID" sz="1000" b="1" dirty="0"/>
          </a:p>
        </p:txBody>
      </p:sp>
      <p:sp>
        <p:nvSpPr>
          <p:cNvPr id="9" name="Rectangle 8"/>
          <p:cNvSpPr/>
          <p:nvPr/>
        </p:nvSpPr>
        <p:spPr>
          <a:xfrm>
            <a:off x="4447980" y="5082861"/>
            <a:ext cx="940762" cy="645254"/>
          </a:xfrm>
          <a:prstGeom prst="rect">
            <a:avLst/>
          </a:prstGeom>
          <a:gradFill flip="none" rotWithShape="1">
            <a:gsLst>
              <a:gs pos="0">
                <a:srgbClr val="33CC33">
                  <a:tint val="66000"/>
                  <a:satMod val="160000"/>
                </a:srgbClr>
              </a:gs>
              <a:gs pos="50000">
                <a:srgbClr val="33CC33">
                  <a:tint val="44500"/>
                  <a:satMod val="160000"/>
                </a:srgbClr>
              </a:gs>
              <a:gs pos="100000">
                <a:srgbClr val="33CC33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Supporting Services</a:t>
            </a:r>
            <a:endParaRPr lang="id-ID" sz="1000" b="1" dirty="0"/>
          </a:p>
        </p:txBody>
      </p:sp>
      <p:sp>
        <p:nvSpPr>
          <p:cNvPr id="10" name="Rectangle 9"/>
          <p:cNvSpPr/>
          <p:nvPr/>
        </p:nvSpPr>
        <p:spPr>
          <a:xfrm>
            <a:off x="6596523" y="5082861"/>
            <a:ext cx="896199" cy="600216"/>
          </a:xfrm>
          <a:prstGeom prst="rect">
            <a:avLst/>
          </a:prstGeom>
          <a:gradFill flip="none" rotWithShape="1">
            <a:gsLst>
              <a:gs pos="0">
                <a:srgbClr val="CC6600">
                  <a:tint val="66000"/>
                  <a:satMod val="160000"/>
                </a:srgbClr>
              </a:gs>
              <a:gs pos="50000">
                <a:srgbClr val="CC6600">
                  <a:tint val="44500"/>
                  <a:satMod val="160000"/>
                </a:srgbClr>
              </a:gs>
              <a:gs pos="100000">
                <a:srgbClr val="CC66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Regulatory Service</a:t>
            </a:r>
            <a:endParaRPr lang="id-ID" sz="1000" b="1" dirty="0"/>
          </a:p>
        </p:txBody>
      </p:sp>
      <p:cxnSp>
        <p:nvCxnSpPr>
          <p:cNvPr id="11" name="Curved Connector 10"/>
          <p:cNvCxnSpPr>
            <a:cxnSpLocks/>
          </p:cNvCxnSpPr>
          <p:nvPr/>
        </p:nvCxnSpPr>
        <p:spPr>
          <a:xfrm rot="5400000" flipH="1" flipV="1">
            <a:off x="5105637" y="4639922"/>
            <a:ext cx="571504" cy="371798"/>
          </a:xfrm>
          <a:prstGeom prst="curvedConnector2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3"/>
          <p:cNvCxnSpPr>
            <a:cxnSpLocks/>
          </p:cNvCxnSpPr>
          <p:nvPr/>
        </p:nvCxnSpPr>
        <p:spPr>
          <a:xfrm rot="5400000">
            <a:off x="5280453" y="4840568"/>
            <a:ext cx="579254" cy="362678"/>
          </a:xfrm>
          <a:prstGeom prst="curvedConnector2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6"/>
          <p:cNvCxnSpPr>
            <a:cxnSpLocks/>
          </p:cNvCxnSpPr>
          <p:nvPr/>
        </p:nvCxnSpPr>
        <p:spPr>
          <a:xfrm>
            <a:off x="6438983" y="4540069"/>
            <a:ext cx="357216" cy="571504"/>
          </a:xfrm>
          <a:prstGeom prst="curvedConnector2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9"/>
          <p:cNvCxnSpPr>
            <a:cxnSpLocks/>
          </p:cNvCxnSpPr>
          <p:nvPr/>
        </p:nvCxnSpPr>
        <p:spPr>
          <a:xfrm rot="10800000">
            <a:off x="6241315" y="4660837"/>
            <a:ext cx="380754" cy="650694"/>
          </a:xfrm>
          <a:prstGeom prst="curvedConnector2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cxnSpLocks/>
          </p:cNvCxnSpPr>
          <p:nvPr/>
        </p:nvCxnSpPr>
        <p:spPr>
          <a:xfrm>
            <a:off x="5388741" y="5397336"/>
            <a:ext cx="1207778" cy="1359"/>
          </a:xfrm>
          <a:prstGeom prst="curvedConnector3">
            <a:avLst>
              <a:gd name="adj1" fmla="val 50000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>
            <a:cxnSpLocks/>
          </p:cNvCxnSpPr>
          <p:nvPr/>
        </p:nvCxnSpPr>
        <p:spPr>
          <a:xfrm rot="10800000">
            <a:off x="5388742" y="5540212"/>
            <a:ext cx="1207778" cy="1359"/>
          </a:xfrm>
          <a:prstGeom prst="curvedConnector3">
            <a:avLst>
              <a:gd name="adj1" fmla="val 50000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0"/>
          </p:cNvCxnSpPr>
          <p:nvPr/>
        </p:nvCxnSpPr>
        <p:spPr>
          <a:xfrm flipV="1">
            <a:off x="6140879" y="2360571"/>
            <a:ext cx="0" cy="300002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V="1">
            <a:off x="8131196" y="4245867"/>
            <a:ext cx="406304" cy="1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Up Arrow 18"/>
          <p:cNvSpPr/>
          <p:nvPr/>
        </p:nvSpPr>
        <p:spPr>
          <a:xfrm>
            <a:off x="6481623" y="1956869"/>
            <a:ext cx="232174" cy="50006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Down Arrow 19"/>
          <p:cNvSpPr/>
          <p:nvPr/>
        </p:nvSpPr>
        <p:spPr>
          <a:xfrm rot="10800000">
            <a:off x="9748672" y="4006841"/>
            <a:ext cx="232174" cy="5000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TextBox 20"/>
          <p:cNvSpPr txBox="1"/>
          <p:nvPr/>
        </p:nvSpPr>
        <p:spPr>
          <a:xfrm>
            <a:off x="8202133" y="2921693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dirty="0">
                <a:solidFill>
                  <a:srgbClr val="FF0000"/>
                </a:solidFill>
              </a:rPr>
              <a:t>Trade offs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65571" y="4109941"/>
            <a:ext cx="130243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Sustainable HTI Management Policy</a:t>
            </a:r>
            <a:endParaRPr lang="id-ID" sz="1050" b="1" dirty="0"/>
          </a:p>
        </p:txBody>
      </p:sp>
      <p:cxnSp>
        <p:nvCxnSpPr>
          <p:cNvPr id="23" name="Curved Connector 25"/>
          <p:cNvCxnSpPr>
            <a:cxnSpLocks/>
          </p:cNvCxnSpPr>
          <p:nvPr/>
        </p:nvCxnSpPr>
        <p:spPr>
          <a:xfrm flipV="1">
            <a:off x="1975269" y="2190578"/>
            <a:ext cx="3117391" cy="1961607"/>
          </a:xfrm>
          <a:prstGeom prst="curvedConnector3">
            <a:avLst>
              <a:gd name="adj1" fmla="val 50000"/>
            </a:avLst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cxnSpLocks/>
            <a:stCxn id="21" idx="2"/>
            <a:endCxn id="7" idx="0"/>
          </p:cNvCxnSpPr>
          <p:nvPr/>
        </p:nvCxnSpPr>
        <p:spPr>
          <a:xfrm rot="16200000" flipH="1">
            <a:off x="8569155" y="3547731"/>
            <a:ext cx="740535" cy="227121"/>
          </a:xfrm>
          <a:prstGeom prst="curvedConnector3">
            <a:avLst>
              <a:gd name="adj1" fmla="val 50000"/>
            </a:avLst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786197" y="4159725"/>
            <a:ext cx="351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?</a:t>
            </a:r>
            <a:endParaRPr lang="id-ID" sz="2800" b="1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42292" y="3160639"/>
            <a:ext cx="870651" cy="571504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TIMBER</a:t>
            </a:r>
            <a:endParaRPr lang="id-ID" sz="1200" b="1" dirty="0"/>
          </a:p>
        </p:txBody>
      </p:sp>
      <p:sp>
        <p:nvSpPr>
          <p:cNvPr id="27" name="Rectangle 26"/>
          <p:cNvSpPr/>
          <p:nvPr/>
        </p:nvSpPr>
        <p:spPr>
          <a:xfrm>
            <a:off x="4242292" y="4017895"/>
            <a:ext cx="870651" cy="57150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Provision Service</a:t>
            </a:r>
            <a:endParaRPr lang="id-ID" sz="1000" b="1" dirty="0"/>
          </a:p>
        </p:txBody>
      </p:sp>
      <p:sp>
        <p:nvSpPr>
          <p:cNvPr id="28" name="Rectangle 27"/>
          <p:cNvSpPr/>
          <p:nvPr/>
        </p:nvSpPr>
        <p:spPr>
          <a:xfrm>
            <a:off x="6796200" y="4032643"/>
            <a:ext cx="1218911" cy="571504"/>
          </a:xfrm>
          <a:prstGeom prst="rect">
            <a:avLst/>
          </a:prstGeom>
          <a:gradFill flip="none" rotWithShape="1">
            <a:gsLst>
              <a:gs pos="0">
                <a:srgbClr val="EAEAEA">
                  <a:shade val="30000"/>
                  <a:satMod val="115000"/>
                </a:srgbClr>
              </a:gs>
              <a:gs pos="50000">
                <a:srgbClr val="EAEAEA">
                  <a:shade val="67500"/>
                  <a:satMod val="115000"/>
                </a:srgbClr>
              </a:gs>
              <a:gs pos="100000">
                <a:srgbClr val="EAEAEA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Cultural Service</a:t>
            </a:r>
            <a:endParaRPr lang="id-ID" sz="1200" b="1" dirty="0"/>
          </a:p>
        </p:txBody>
      </p:sp>
      <p:sp>
        <p:nvSpPr>
          <p:cNvPr id="29" name="Rectangle 28"/>
          <p:cNvSpPr/>
          <p:nvPr/>
        </p:nvSpPr>
        <p:spPr>
          <a:xfrm>
            <a:off x="5555198" y="3017763"/>
            <a:ext cx="1143654" cy="571504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Industry &amp;</a:t>
            </a:r>
          </a:p>
          <a:p>
            <a:pPr algn="ctr"/>
            <a:r>
              <a:rPr lang="en-US" sz="1200" b="1" dirty="0"/>
              <a:t>Community</a:t>
            </a:r>
            <a:endParaRPr lang="id-ID" sz="1200" b="1" dirty="0"/>
          </a:p>
        </p:txBody>
      </p:sp>
      <p:cxnSp>
        <p:nvCxnSpPr>
          <p:cNvPr id="30" name="Curved Connector 29"/>
          <p:cNvCxnSpPr>
            <a:cxnSpLocks/>
          </p:cNvCxnSpPr>
          <p:nvPr/>
        </p:nvCxnSpPr>
        <p:spPr>
          <a:xfrm rot="5400000" flipH="1" flipV="1">
            <a:off x="7097576" y="4752377"/>
            <a:ext cx="500068" cy="174131"/>
          </a:xfrm>
          <a:prstGeom prst="curvedConnector3">
            <a:avLst>
              <a:gd name="adj1" fmla="val 875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>
            <a:cxnSpLocks/>
          </p:cNvCxnSpPr>
          <p:nvPr/>
        </p:nvCxnSpPr>
        <p:spPr>
          <a:xfrm rot="5400000">
            <a:off x="7021945" y="4728173"/>
            <a:ext cx="493459" cy="215926"/>
          </a:xfrm>
          <a:prstGeom prst="curvedConnector3">
            <a:avLst>
              <a:gd name="adj1" fmla="val 5748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>
            <a:cxnSpLocks/>
          </p:cNvCxnSpPr>
          <p:nvPr/>
        </p:nvCxnSpPr>
        <p:spPr>
          <a:xfrm flipV="1">
            <a:off x="6447942" y="4217472"/>
            <a:ext cx="360243" cy="118211"/>
          </a:xfrm>
          <a:prstGeom prst="curvedConnector3">
            <a:avLst>
              <a:gd name="adj1" fmla="val 750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>
            <a:cxnSpLocks/>
          </p:cNvCxnSpPr>
          <p:nvPr/>
        </p:nvCxnSpPr>
        <p:spPr>
          <a:xfrm rot="10800000" flipV="1">
            <a:off x="6437827" y="4333143"/>
            <a:ext cx="358373" cy="103462"/>
          </a:xfrm>
          <a:prstGeom prst="curvedConnector3">
            <a:avLst>
              <a:gd name="adj1" fmla="val 493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stCxn id="27" idx="3"/>
          </p:cNvCxnSpPr>
          <p:nvPr/>
        </p:nvCxnSpPr>
        <p:spPr>
          <a:xfrm flipV="1">
            <a:off x="5112942" y="4210101"/>
            <a:ext cx="464347" cy="93546"/>
          </a:xfrm>
          <a:prstGeom prst="curvedConnector3">
            <a:avLst>
              <a:gd name="adj1" fmla="val -149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8" idx="1"/>
          </p:cNvCxnSpPr>
          <p:nvPr/>
        </p:nvCxnSpPr>
        <p:spPr>
          <a:xfrm rot="10800000" flipV="1">
            <a:off x="5112943" y="4350430"/>
            <a:ext cx="429843" cy="96103"/>
          </a:xfrm>
          <a:prstGeom prst="curvedConnector3">
            <a:avLst>
              <a:gd name="adj1" fmla="val -1595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/>
          <p:cNvCxnSpPr>
            <a:cxnSpLocks/>
          </p:cNvCxnSpPr>
          <p:nvPr/>
        </p:nvCxnSpPr>
        <p:spPr>
          <a:xfrm rot="10800000" flipV="1">
            <a:off x="5112941" y="3446390"/>
            <a:ext cx="442252" cy="142876"/>
          </a:xfrm>
          <a:prstGeom prst="curvedConnector3">
            <a:avLst>
              <a:gd name="adj1" fmla="val -2654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/>
          <p:cNvCxnSpPr>
            <a:cxnSpLocks/>
          </p:cNvCxnSpPr>
          <p:nvPr/>
        </p:nvCxnSpPr>
        <p:spPr>
          <a:xfrm rot="5400000" flipH="1" flipV="1">
            <a:off x="4447681" y="3816976"/>
            <a:ext cx="285753" cy="116088"/>
          </a:xfrm>
          <a:prstGeom prst="curvedConnector3">
            <a:avLst>
              <a:gd name="adj1" fmla="val 78657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cxnSpLocks/>
          </p:cNvCxnSpPr>
          <p:nvPr/>
        </p:nvCxnSpPr>
        <p:spPr>
          <a:xfrm rot="5400000">
            <a:off x="4552707" y="3828030"/>
            <a:ext cx="307860" cy="116088"/>
          </a:xfrm>
          <a:prstGeom prst="curvedConnector3">
            <a:avLst>
              <a:gd name="adj1" fmla="val 85466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urved Connector 38"/>
          <p:cNvCxnSpPr>
            <a:cxnSpLocks/>
          </p:cNvCxnSpPr>
          <p:nvPr/>
        </p:nvCxnSpPr>
        <p:spPr>
          <a:xfrm flipV="1">
            <a:off x="5112942" y="3303515"/>
            <a:ext cx="464347" cy="142876"/>
          </a:xfrm>
          <a:prstGeom prst="curvedConnector3">
            <a:avLst>
              <a:gd name="adj1" fmla="val 4627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/>
          </p:cNvCxnSpPr>
          <p:nvPr/>
        </p:nvCxnSpPr>
        <p:spPr>
          <a:xfrm rot="5400000">
            <a:off x="5710514" y="3803659"/>
            <a:ext cx="429422" cy="646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/>
          </p:cNvCxnSpPr>
          <p:nvPr/>
        </p:nvCxnSpPr>
        <p:spPr>
          <a:xfrm rot="5400000">
            <a:off x="5851212" y="3803659"/>
            <a:ext cx="429422" cy="646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4052955" y="13548"/>
            <a:ext cx="4148139" cy="4762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Modelling Scope</a:t>
            </a:r>
          </a:p>
        </p:txBody>
      </p:sp>
      <p:cxnSp>
        <p:nvCxnSpPr>
          <p:cNvPr id="48" name="Curved Connector 25">
            <a:extLst>
              <a:ext uri="{FF2B5EF4-FFF2-40B4-BE49-F238E27FC236}">
                <a16:creationId xmlns:a16="http://schemas.microsoft.com/office/drawing/2014/main" id="{29E8938A-A5D2-6345-8A6D-83BE94BCABA6}"/>
              </a:ext>
            </a:extLst>
          </p:cNvPr>
          <p:cNvCxnSpPr>
            <a:cxnSpLocks/>
          </p:cNvCxnSpPr>
          <p:nvPr/>
        </p:nvCxnSpPr>
        <p:spPr>
          <a:xfrm>
            <a:off x="6851898" y="2353574"/>
            <a:ext cx="1980624" cy="609905"/>
          </a:xfrm>
          <a:prstGeom prst="curvedConnector2">
            <a:avLst/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C052FE14-3F0D-2143-9B07-1AA68755029D}"/>
              </a:ext>
            </a:extLst>
          </p:cNvPr>
          <p:cNvSpPr/>
          <p:nvPr/>
        </p:nvSpPr>
        <p:spPr>
          <a:xfrm>
            <a:off x="507601" y="3706628"/>
            <a:ext cx="1630508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Effectiveness of HTI Management</a:t>
            </a:r>
            <a:endParaRPr lang="id-ID" sz="1600" b="1" dirty="0"/>
          </a:p>
        </p:txBody>
      </p:sp>
      <p:cxnSp>
        <p:nvCxnSpPr>
          <p:cNvPr id="74" name="Curved Connector 73">
            <a:extLst>
              <a:ext uri="{FF2B5EF4-FFF2-40B4-BE49-F238E27FC236}">
                <a16:creationId xmlns:a16="http://schemas.microsoft.com/office/drawing/2014/main" id="{F5E84012-B6F6-7A4E-988B-F28084068FC9}"/>
              </a:ext>
            </a:extLst>
          </p:cNvPr>
          <p:cNvCxnSpPr>
            <a:cxnSpLocks/>
            <a:stCxn id="50" idx="2"/>
            <a:endCxn id="22" idx="1"/>
          </p:cNvCxnSpPr>
          <p:nvPr/>
        </p:nvCxnSpPr>
        <p:spPr>
          <a:xfrm rot="5400000" flipH="1" flipV="1">
            <a:off x="1882940" y="3838397"/>
            <a:ext cx="222546" cy="1342716"/>
          </a:xfrm>
          <a:prstGeom prst="curvedConnector4">
            <a:avLst>
              <a:gd name="adj1" fmla="val -102720"/>
              <a:gd name="adj2" fmla="val 80358"/>
            </a:avLst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urved Connector 78">
            <a:extLst>
              <a:ext uri="{FF2B5EF4-FFF2-40B4-BE49-F238E27FC236}">
                <a16:creationId xmlns:a16="http://schemas.microsoft.com/office/drawing/2014/main" id="{8BCF8BE8-6C1B-F34D-AB63-D665C95FDDB2}"/>
              </a:ext>
            </a:extLst>
          </p:cNvPr>
          <p:cNvCxnSpPr>
            <a:cxnSpLocks/>
          </p:cNvCxnSpPr>
          <p:nvPr/>
        </p:nvCxnSpPr>
        <p:spPr>
          <a:xfrm rot="16200000" flipV="1">
            <a:off x="6694496" y="3459879"/>
            <a:ext cx="597812" cy="562440"/>
          </a:xfrm>
          <a:prstGeom prst="curvedConnector3">
            <a:avLst>
              <a:gd name="adj1" fmla="val 95712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urved Connector 79">
            <a:extLst>
              <a:ext uri="{FF2B5EF4-FFF2-40B4-BE49-F238E27FC236}">
                <a16:creationId xmlns:a16="http://schemas.microsoft.com/office/drawing/2014/main" id="{14210CFB-1C7B-A448-9495-C1C09529CBBF}"/>
              </a:ext>
            </a:extLst>
          </p:cNvPr>
          <p:cNvCxnSpPr>
            <a:cxnSpLocks/>
          </p:cNvCxnSpPr>
          <p:nvPr/>
        </p:nvCxnSpPr>
        <p:spPr>
          <a:xfrm rot="16200000" flipH="1">
            <a:off x="6699626" y="3282463"/>
            <a:ext cx="753928" cy="716171"/>
          </a:xfrm>
          <a:prstGeom prst="curvedConnector3">
            <a:avLst>
              <a:gd name="adj1" fmla="val 3995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urved Connector 87">
            <a:extLst>
              <a:ext uri="{FF2B5EF4-FFF2-40B4-BE49-F238E27FC236}">
                <a16:creationId xmlns:a16="http://schemas.microsoft.com/office/drawing/2014/main" id="{D3EEE4F8-5CA5-AA4A-AA81-34A8EAA4D784}"/>
              </a:ext>
            </a:extLst>
          </p:cNvPr>
          <p:cNvCxnSpPr>
            <a:cxnSpLocks/>
          </p:cNvCxnSpPr>
          <p:nvPr/>
        </p:nvCxnSpPr>
        <p:spPr>
          <a:xfrm rot="16200000" flipV="1">
            <a:off x="4322140" y="4803420"/>
            <a:ext cx="498767" cy="60116"/>
          </a:xfrm>
          <a:prstGeom prst="curvedConnector3">
            <a:avLst>
              <a:gd name="adj1" fmla="val 50000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urved Connector 13">
            <a:extLst>
              <a:ext uri="{FF2B5EF4-FFF2-40B4-BE49-F238E27FC236}">
                <a16:creationId xmlns:a16="http://schemas.microsoft.com/office/drawing/2014/main" id="{25C0E487-7506-B541-9303-3024B5FD8914}"/>
              </a:ext>
            </a:extLst>
          </p:cNvPr>
          <p:cNvCxnSpPr>
            <a:cxnSpLocks/>
          </p:cNvCxnSpPr>
          <p:nvPr/>
        </p:nvCxnSpPr>
        <p:spPr>
          <a:xfrm rot="16200000" flipH="1">
            <a:off x="4626874" y="4802553"/>
            <a:ext cx="476598" cy="37083"/>
          </a:xfrm>
          <a:prstGeom prst="curvedConnector3">
            <a:avLst>
              <a:gd name="adj1" fmla="val 50000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25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 build="p" animBg="1"/>
      <p:bldP spid="9" grpId="0" animBg="1"/>
      <p:bldP spid="10" grpId="0" animBg="1"/>
      <p:bldP spid="19" grpId="0" animBg="1"/>
      <p:bldP spid="20" grpId="0" animBg="1"/>
      <p:bldP spid="21" grpId="0"/>
      <p:bldP spid="22" grpId="0"/>
      <p:bldP spid="25" grpId="0"/>
      <p:bldP spid="26" grpId="0" animBg="1"/>
      <p:bldP spid="27" grpId="0" animBg="1"/>
      <p:bldP spid="28" grpId="0" animBg="1"/>
      <p:bldP spid="29" grpId="0" animBg="1"/>
      <p:bldP spid="50" grpId="0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2594</TotalTime>
  <Words>1199</Words>
  <Application>Microsoft Office PowerPoint</Application>
  <PresentationFormat>Widescreen</PresentationFormat>
  <Paragraphs>127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Gabriola</vt:lpstr>
      <vt:lpstr>Gill Sans MT</vt:lpstr>
      <vt:lpstr>Times New Roman</vt:lpstr>
      <vt:lpstr>Wingdings</vt:lpstr>
      <vt:lpstr>Gallery</vt:lpstr>
      <vt:lpstr>Office Theme</vt:lpstr>
      <vt:lpstr>PowerPoint Presentation</vt:lpstr>
      <vt:lpstr>BACKGROUND</vt:lpstr>
      <vt:lpstr>PowerPoint Presentation</vt:lpstr>
      <vt:lpstr>OBJECTIVES</vt:lpstr>
      <vt:lpstr>SELECTED Method</vt:lpstr>
      <vt:lpstr>System Dynamics IS SELECTED BECAUSE:</vt:lpstr>
      <vt:lpstr> GoalS of Ecosystem Service-Based HTI Management MODEL </vt:lpstr>
      <vt:lpstr>RESULTS</vt:lpstr>
      <vt:lpstr>Conceptualization of variables relationship in ecosystem service-based HTI management :</vt:lpstr>
      <vt:lpstr>CAUSAL LOOP used to assess ecosystem service-based HTI management Model</vt:lpstr>
      <vt:lpstr>PowerPoint Presentation</vt:lpstr>
      <vt:lpstr>PowerPoint Presentation</vt:lpstr>
      <vt:lpstr>PowerPoint Presentation</vt:lpstr>
      <vt:lpstr>conclusion</vt:lpstr>
      <vt:lpstr>REFERENCE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sabby sal</cp:lastModifiedBy>
  <cp:revision>71</cp:revision>
  <dcterms:created xsi:type="dcterms:W3CDTF">2021-05-20T03:21:54Z</dcterms:created>
  <dcterms:modified xsi:type="dcterms:W3CDTF">2021-05-25T20:05:02Z</dcterms:modified>
</cp:coreProperties>
</file>