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2" r:id="rId3"/>
    <p:sldId id="259" r:id="rId4"/>
    <p:sldId id="267" r:id="rId5"/>
    <p:sldId id="297" r:id="rId6"/>
    <p:sldId id="263" r:id="rId7"/>
    <p:sldId id="300" r:id="rId8"/>
    <p:sldId id="581" r:id="rId9"/>
    <p:sldId id="299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6AE"/>
    <a:srgbClr val="FF33CC"/>
    <a:srgbClr val="FF9999"/>
    <a:srgbClr val="FF6600"/>
    <a:srgbClr val="3333CC"/>
    <a:srgbClr val="CC0099"/>
    <a:srgbClr val="FF3399"/>
    <a:srgbClr val="FFFFFF"/>
    <a:srgbClr val="DD8FA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755D-6186-4E76-8BBE-31445CE9A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0ABDF-734B-4382-A150-04FB8E557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C738-DB04-47E8-B867-1CBF60E5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D67A-CB89-4AA6-A790-CE81D9B5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8E04E-16D2-41FC-AAA0-E97814DC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82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7ACE-FEAF-4761-BBD7-DA048A2E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2FC3B-561A-49C2-B4DF-D9501785C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4DE28-6F73-4200-88A8-BA96C4CA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8E643-6614-49CF-9367-B48ADC91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71FF-A04D-4C9B-8254-BD13C190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08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5F75A-B76B-488E-831D-C5D555DB1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26F17-6353-41C3-929A-0C1EA932B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23A2-9712-423D-BB3D-E400E6D2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D8DF0-E684-4990-9684-781E6C7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DF2A-56E9-4C92-B1CF-96F381EB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1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7F51-3E17-4905-A868-5DEA2AAD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2BAF-493C-4333-A16E-76DE5A40E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8547D-5F68-480E-9F9E-FC66BD1F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2B11-6F5A-4B38-9526-F17A99E5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665E-3AE8-4733-ABD1-A5ED7365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608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382B-FACE-42FF-A96A-7187207A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9D800-1BEA-4CED-9A54-C494BB0C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3D04-E7A5-4DD0-9591-BBCD1BE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BE375-B73D-4846-8A5E-48B8F01A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3313-5A4E-4503-B6BB-1EFEBE0F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218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33EA-0820-4558-B309-FF14A998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0BE0-89E5-4452-8E85-F7547C13E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97727-2461-4405-A095-7E73A2E8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42120-6F9A-4CC1-81FA-81E73B98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2C4FB-4A7F-4637-80AF-6F915BC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096C-3CFB-48BA-88BE-1935D983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72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36BF-59CB-4FFA-B369-EC7CF06A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12D4D-4E02-4031-A1D1-AE9E9011D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B038-2356-4E9B-A3A8-ED32C4E9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E597A-CE4D-4963-864A-4110D870D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6AD35-B4F5-464E-9BAD-A48E03589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70B9A-EBB0-4B44-BF78-1EF27AA0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B2F72-ED45-4FA2-A6A2-5A5D056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C1EFD-FB93-4B40-8FEA-D07F3BCF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124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D02-100A-49D3-8C23-BC0D73A0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881C9-FAF1-4297-B15B-8CA242EF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23B17-04A3-477C-A744-E02D92C4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7F49A-F6B2-454D-900B-EA0406B5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38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650A0-5A83-4625-A31C-525716D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FC1BB-4661-47EF-B3B5-B7AE3C60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F1C73-637A-4CF6-90E4-974F4643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18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5B5C-2445-4288-8EF0-DF849768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A0A4-8EEC-408C-8398-78AB02DF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81A92-3B73-4727-83E0-EC289664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9DB2-C759-47F4-B283-C16A9E7B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19155-DCC4-4E80-A8CE-9C344CC6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A9F0-47B3-43B3-8709-425EA1B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553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0881-8DB8-41CB-BDAF-D4575951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FB70E-8D15-47D0-8FF1-817FE7710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AF6E5-55DB-4258-A4B4-E97BFEC9F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36A76-B656-4478-B1CC-5F46C2BC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150DA-BF23-413B-9394-459A1E4E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ED21E-9DD3-441B-8A9F-9336A63F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989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DCF67-792D-44B8-AE6C-09D928FA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24BD-AF3A-4870-A1D7-EEA20CDEB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A9B1-1CF8-41D6-8757-B94654F3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5644-33BA-4150-8F33-A0AF477C5CAC}" type="datetimeFigureOut">
              <a:rPr lang="en-MY" smtClean="0"/>
              <a:t>24/5/2021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E82AF-27FD-44D6-AED7-D44C004D4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6C07-A116-418D-9EA7-5A323650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9973-4A3A-4A74-8571-A2F83C4412D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57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5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FF9FEE-D715-456B-8DC4-7B21A9D07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539" y="5857462"/>
            <a:ext cx="9144000" cy="569844"/>
          </a:xfrm>
        </p:spPr>
        <p:txBody>
          <a:bodyPr>
            <a:normAutofit fontScale="92500" lnSpcReduction="20000"/>
          </a:bodyPr>
          <a:lstStyle/>
          <a:p>
            <a:r>
              <a:rPr lang="en-MY" sz="1600" b="1" dirty="0">
                <a:latin typeface="Gill Sans MT" panose="020B0502020104020203" pitchFamily="34" charset="0"/>
              </a:rPr>
              <a:t>WEBINAR ON “THE FUTURE OF WOOD SCIENCE AND TECHNOLOGY EDUCATION 2021”</a:t>
            </a:r>
          </a:p>
          <a:p>
            <a:r>
              <a:rPr lang="en-MY" sz="1600" b="1" dirty="0">
                <a:latin typeface="Gill Sans MT" panose="020B0502020104020203" pitchFamily="34" charset="0"/>
              </a:rPr>
              <a:t>27</a:t>
            </a:r>
            <a:r>
              <a:rPr lang="en-MY" sz="1600" b="1" baseline="30000" dirty="0">
                <a:latin typeface="Gill Sans MT" panose="020B0502020104020203" pitchFamily="34" charset="0"/>
              </a:rPr>
              <a:t>th</a:t>
            </a:r>
            <a:r>
              <a:rPr lang="en-MY" sz="1600" b="1" dirty="0">
                <a:latin typeface="Gill Sans MT" panose="020B0502020104020203" pitchFamily="34" charset="0"/>
              </a:rPr>
              <a:t> MAY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EBA6A-182F-4F60-90D9-F3D5996D6EEC}"/>
              </a:ext>
            </a:extLst>
          </p:cNvPr>
          <p:cNvSpPr txBox="1"/>
          <p:nvPr/>
        </p:nvSpPr>
        <p:spPr>
          <a:xfrm>
            <a:off x="1842051" y="334962"/>
            <a:ext cx="782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400" dirty="0">
                <a:solidFill>
                  <a:prstClr val="black"/>
                </a:solidFill>
                <a:latin typeface="Arial Black" panose="020B0A04020102020204" pitchFamily="34" charset="0"/>
              </a:rPr>
              <a:t>MALAYSIAN TIMBER INDUSTRY BOARD (MTIB)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764-286A-46E4-A4B5-F8D28451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24" y="76200"/>
            <a:ext cx="923321" cy="1086678"/>
          </a:xfrm>
          <a:prstGeom prst="rect">
            <a:avLst/>
          </a:prstGeom>
        </p:spPr>
      </p:pic>
      <p:pic>
        <p:nvPicPr>
          <p:cNvPr id="6" name="Picture 5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4058451F-C9E7-439C-BA0E-064B3118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" y="15363"/>
            <a:ext cx="1376415" cy="141074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380C40F-1BF0-492C-823C-52B95F67627C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020417" y="1762540"/>
            <a:ext cx="10270435" cy="2199860"/>
          </a:xfrm>
          <a:prstGeom prst="rect">
            <a:avLst/>
          </a:prstGeom>
          <a:solidFill>
            <a:srgbClr val="C0504D">
              <a:lumMod val="50000"/>
            </a:srgbClr>
          </a:solidFill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en-US" sz="2800" b="1" dirty="0">
              <a:solidFill>
                <a:srgbClr val="EEECE1"/>
              </a:solidFill>
              <a:latin typeface="Academy Engraved LET"/>
            </a:endParaRPr>
          </a:p>
          <a:p>
            <a:pPr algn="ctr">
              <a:defRPr/>
            </a:pPr>
            <a:br>
              <a:rPr lang="en-US" altLang="en-US" sz="5400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</a:br>
            <a:br>
              <a:rPr lang="en-US" altLang="en-US" sz="5400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</a:br>
            <a:br>
              <a:rPr lang="en-US" altLang="en-US" sz="5400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</a:br>
            <a:r>
              <a:rPr lang="en-US" altLang="en-US" sz="5400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  <a:t>THE WOOD INDUSTRY IN MALAYSIA AND THE NEED FOR HUMAN CAPITAL</a:t>
            </a:r>
            <a:endParaRPr lang="en-US" altLang="en-US" b="1" dirty="0">
              <a:solidFill>
                <a:srgbClr val="EEECE1"/>
              </a:solidFill>
              <a:latin typeface="Academy Engraved LET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7A65CA0-10B8-4C46-B5F7-12DA692A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006" y="6399906"/>
            <a:ext cx="1752600" cy="2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43E50ED-3B76-4F6A-A187-8345807CC10C}"/>
              </a:ext>
            </a:extLst>
          </p:cNvPr>
          <p:cNvSpPr txBox="1">
            <a:spLocks/>
          </p:cNvSpPr>
          <p:nvPr/>
        </p:nvSpPr>
        <p:spPr>
          <a:xfrm>
            <a:off x="1331842" y="4247321"/>
            <a:ext cx="9144000" cy="78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b="1" dirty="0">
                <a:latin typeface="Gill Sans MT" panose="020B0502020104020203" pitchFamily="34" charset="0"/>
              </a:rPr>
              <a:t>MR MOHD KHEIRUDDIN MOHD RANI</a:t>
            </a:r>
          </a:p>
          <a:p>
            <a:r>
              <a:rPr lang="en-MY" sz="2000" b="1" dirty="0">
                <a:latin typeface="Gill Sans MT" panose="020B0502020104020203" pitchFamily="34" charset="0"/>
              </a:rPr>
              <a:t>DIRECTOR GENERAL OF MTIB</a:t>
            </a:r>
          </a:p>
        </p:txBody>
      </p:sp>
    </p:spTree>
    <p:extLst>
      <p:ext uri="{BB962C8B-B14F-4D97-AF65-F5344CB8AC3E}">
        <p14:creationId xmlns:p14="http://schemas.microsoft.com/office/powerpoint/2010/main" val="176758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79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MY" sz="2800" b="1" dirty="0">
                <a:latin typeface="Gill Sans MT" panose="020B0502020104020203" pitchFamily="34" charset="0"/>
              </a:rPr>
              <a:t>CONCLUSION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6602A-DF8D-43AE-AD10-A0FCCB6BAF52}"/>
              </a:ext>
            </a:extLst>
          </p:cNvPr>
          <p:cNvGrpSpPr/>
          <p:nvPr/>
        </p:nvGrpSpPr>
        <p:grpSpPr>
          <a:xfrm>
            <a:off x="1293212" y="1445548"/>
            <a:ext cx="9154506" cy="4570940"/>
            <a:chOff x="1293212" y="1445548"/>
            <a:chExt cx="9154506" cy="45709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0B22229-54FC-44DB-BF52-CB948ABDAB63}"/>
                </a:ext>
              </a:extLst>
            </p:cNvPr>
            <p:cNvGrpSpPr/>
            <p:nvPr/>
          </p:nvGrpSpPr>
          <p:grpSpPr>
            <a:xfrm>
              <a:off x="1293212" y="1445548"/>
              <a:ext cx="9154506" cy="4570940"/>
              <a:chOff x="272795" y="1511808"/>
              <a:chExt cx="7330008" cy="3936872"/>
            </a:xfrm>
          </p:grpSpPr>
          <p:grpSp>
            <p:nvGrpSpPr>
              <p:cNvPr id="39" name="object 3">
                <a:extLst>
                  <a:ext uri="{FF2B5EF4-FFF2-40B4-BE49-F238E27FC236}">
                    <a16:creationId xmlns:a16="http://schemas.microsoft.com/office/drawing/2014/main" id="{CECE1A6A-63B5-4061-805F-3A0CCA6EDC0D}"/>
                  </a:ext>
                </a:extLst>
              </p:cNvPr>
              <p:cNvGrpSpPr/>
              <p:nvPr/>
            </p:nvGrpSpPr>
            <p:grpSpPr>
              <a:xfrm>
                <a:off x="2077211" y="1511808"/>
                <a:ext cx="896619" cy="1083945"/>
                <a:chOff x="2077211" y="1511808"/>
                <a:chExt cx="896619" cy="1083945"/>
              </a:xfrm>
            </p:grpSpPr>
            <p:sp>
              <p:nvSpPr>
                <p:cNvPr id="68" name="object 4">
                  <a:extLst>
                    <a:ext uri="{FF2B5EF4-FFF2-40B4-BE49-F238E27FC236}">
                      <a16:creationId xmlns:a16="http://schemas.microsoft.com/office/drawing/2014/main" id="{C7A0A730-A4D2-4511-BA5C-8C35732B15F6}"/>
                    </a:ext>
                  </a:extLst>
                </p:cNvPr>
                <p:cNvSpPr/>
                <p:nvPr/>
              </p:nvSpPr>
              <p:spPr>
                <a:xfrm>
                  <a:off x="2080183" y="1560454"/>
                  <a:ext cx="888656" cy="84146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5">
                  <a:extLst>
                    <a:ext uri="{FF2B5EF4-FFF2-40B4-BE49-F238E27FC236}">
                      <a16:creationId xmlns:a16="http://schemas.microsoft.com/office/drawing/2014/main" id="{B21BCD31-A899-4FC7-AD6F-F0DF3BA1432B}"/>
                    </a:ext>
                  </a:extLst>
                </p:cNvPr>
                <p:cNvSpPr/>
                <p:nvPr/>
              </p:nvSpPr>
              <p:spPr>
                <a:xfrm>
                  <a:off x="2077211" y="1511808"/>
                  <a:ext cx="896137" cy="108356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6">
                  <a:extLst>
                    <a:ext uri="{FF2B5EF4-FFF2-40B4-BE49-F238E27FC236}">
                      <a16:creationId xmlns:a16="http://schemas.microsoft.com/office/drawing/2014/main" id="{DF5B4ABE-2590-4E0D-B6DB-526438853366}"/>
                    </a:ext>
                  </a:extLst>
                </p:cNvPr>
                <p:cNvSpPr/>
                <p:nvPr/>
              </p:nvSpPr>
              <p:spPr>
                <a:xfrm>
                  <a:off x="2113787" y="1571244"/>
                  <a:ext cx="826135" cy="77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135" h="779144">
                      <a:moveTo>
                        <a:pt x="752982" y="0"/>
                      </a:moveTo>
                      <a:lnTo>
                        <a:pt x="73025" y="0"/>
                      </a:lnTo>
                      <a:lnTo>
                        <a:pt x="44576" y="5730"/>
                      </a:lnTo>
                      <a:lnTo>
                        <a:pt x="21367" y="21367"/>
                      </a:lnTo>
                      <a:lnTo>
                        <a:pt x="5730" y="44576"/>
                      </a:lnTo>
                      <a:lnTo>
                        <a:pt x="0" y="73025"/>
                      </a:lnTo>
                      <a:lnTo>
                        <a:pt x="0" y="705738"/>
                      </a:lnTo>
                      <a:lnTo>
                        <a:pt x="5730" y="734187"/>
                      </a:lnTo>
                      <a:lnTo>
                        <a:pt x="21367" y="757396"/>
                      </a:lnTo>
                      <a:lnTo>
                        <a:pt x="44576" y="773033"/>
                      </a:lnTo>
                      <a:lnTo>
                        <a:pt x="73025" y="778763"/>
                      </a:lnTo>
                      <a:lnTo>
                        <a:pt x="752982" y="778763"/>
                      </a:lnTo>
                      <a:lnTo>
                        <a:pt x="781431" y="773033"/>
                      </a:lnTo>
                      <a:lnTo>
                        <a:pt x="804640" y="757396"/>
                      </a:lnTo>
                      <a:lnTo>
                        <a:pt x="820277" y="734187"/>
                      </a:lnTo>
                      <a:lnTo>
                        <a:pt x="826007" y="705738"/>
                      </a:lnTo>
                      <a:lnTo>
                        <a:pt x="826007" y="73025"/>
                      </a:lnTo>
                      <a:lnTo>
                        <a:pt x="820277" y="44576"/>
                      </a:lnTo>
                      <a:lnTo>
                        <a:pt x="804640" y="21367"/>
                      </a:lnTo>
                      <a:lnTo>
                        <a:pt x="781431" y="5730"/>
                      </a:lnTo>
                      <a:lnTo>
                        <a:pt x="752982" y="0"/>
                      </a:lnTo>
                      <a:close/>
                    </a:path>
                  </a:pathLst>
                </a:custGeom>
                <a:solidFill>
                  <a:srgbClr val="F03A4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DDA6038-0DC2-47ED-A48D-DD3504B18C0E}"/>
                  </a:ext>
                </a:extLst>
              </p:cNvPr>
              <p:cNvGrpSpPr/>
              <p:nvPr/>
            </p:nvGrpSpPr>
            <p:grpSpPr>
              <a:xfrm>
                <a:off x="272795" y="1624549"/>
                <a:ext cx="7330008" cy="3824131"/>
                <a:chOff x="272795" y="1624549"/>
                <a:chExt cx="7330008" cy="3824131"/>
              </a:xfrm>
            </p:grpSpPr>
            <p:sp>
              <p:nvSpPr>
                <p:cNvPr id="41" name="object 7">
                  <a:extLst>
                    <a:ext uri="{FF2B5EF4-FFF2-40B4-BE49-F238E27FC236}">
                      <a16:creationId xmlns:a16="http://schemas.microsoft.com/office/drawing/2014/main" id="{C1CAD9CB-EB74-48AE-8E69-F80BE1ECCCBB}"/>
                    </a:ext>
                  </a:extLst>
                </p:cNvPr>
                <p:cNvSpPr txBox="1"/>
                <p:nvPr/>
              </p:nvSpPr>
              <p:spPr>
                <a:xfrm>
                  <a:off x="2393695" y="1631645"/>
                  <a:ext cx="267335" cy="598805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3750" b="1" dirty="0">
                      <a:solidFill>
                        <a:srgbClr val="FFFFFF"/>
                      </a:solidFill>
                      <a:latin typeface="Carlito"/>
                      <a:cs typeface="Carlito"/>
                    </a:rPr>
                    <a:t>1</a:t>
                  </a:r>
                  <a:endParaRPr sz="3750">
                    <a:latin typeface="Carlito"/>
                    <a:cs typeface="Carlito"/>
                  </a:endParaRPr>
                </a:p>
              </p:txBody>
            </p:sp>
            <p:grpSp>
              <p:nvGrpSpPr>
                <p:cNvPr id="42" name="object 8">
                  <a:extLst>
                    <a:ext uri="{FF2B5EF4-FFF2-40B4-BE49-F238E27FC236}">
                      <a16:creationId xmlns:a16="http://schemas.microsoft.com/office/drawing/2014/main" id="{2B9CC4AC-1DB4-43BB-A91D-07046A06951B}"/>
                    </a:ext>
                  </a:extLst>
                </p:cNvPr>
                <p:cNvGrpSpPr/>
                <p:nvPr/>
              </p:nvGrpSpPr>
              <p:grpSpPr>
                <a:xfrm>
                  <a:off x="2069592" y="2406395"/>
                  <a:ext cx="907415" cy="1083945"/>
                  <a:chOff x="2069592" y="2406395"/>
                  <a:chExt cx="907415" cy="1083945"/>
                </a:xfrm>
              </p:grpSpPr>
              <p:sp>
                <p:nvSpPr>
                  <p:cNvPr id="65" name="object 9">
                    <a:extLst>
                      <a:ext uri="{FF2B5EF4-FFF2-40B4-BE49-F238E27FC236}">
                        <a16:creationId xmlns:a16="http://schemas.microsoft.com/office/drawing/2014/main" id="{981CBC4C-1BE0-423D-8C47-22601582130E}"/>
                      </a:ext>
                    </a:extLst>
                  </p:cNvPr>
                  <p:cNvSpPr/>
                  <p:nvPr/>
                </p:nvSpPr>
                <p:spPr>
                  <a:xfrm>
                    <a:off x="2069592" y="2446032"/>
                    <a:ext cx="906792" cy="857999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6" name="object 10">
                    <a:extLst>
                      <a:ext uri="{FF2B5EF4-FFF2-40B4-BE49-F238E27FC236}">
                        <a16:creationId xmlns:a16="http://schemas.microsoft.com/office/drawing/2014/main" id="{4632C85A-5386-46A4-BFBF-0DC487E38D16}"/>
                      </a:ext>
                    </a:extLst>
                  </p:cNvPr>
                  <p:cNvSpPr/>
                  <p:nvPr/>
                </p:nvSpPr>
                <p:spPr>
                  <a:xfrm>
                    <a:off x="2074164" y="2406395"/>
                    <a:ext cx="896137" cy="1083564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7" name="object 11">
                    <a:extLst>
                      <a:ext uri="{FF2B5EF4-FFF2-40B4-BE49-F238E27FC236}">
                        <a16:creationId xmlns:a16="http://schemas.microsoft.com/office/drawing/2014/main" id="{8466DCAC-033E-4F0F-A1E3-5864FE34F57D}"/>
                      </a:ext>
                    </a:extLst>
                  </p:cNvPr>
                  <p:cNvSpPr/>
                  <p:nvPr/>
                </p:nvSpPr>
                <p:spPr>
                  <a:xfrm>
                    <a:off x="2112264" y="2465831"/>
                    <a:ext cx="826135" cy="777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135" h="777239">
                        <a:moveTo>
                          <a:pt x="753110" y="0"/>
                        </a:moveTo>
                        <a:lnTo>
                          <a:pt x="72898" y="0"/>
                        </a:lnTo>
                        <a:lnTo>
                          <a:pt x="44523" y="5728"/>
                        </a:lnTo>
                        <a:lnTo>
                          <a:pt x="21351" y="21351"/>
                        </a:lnTo>
                        <a:lnTo>
                          <a:pt x="5728" y="44523"/>
                        </a:lnTo>
                        <a:lnTo>
                          <a:pt x="0" y="72897"/>
                        </a:lnTo>
                        <a:lnTo>
                          <a:pt x="0" y="704341"/>
                        </a:lnTo>
                        <a:lnTo>
                          <a:pt x="5728" y="732716"/>
                        </a:lnTo>
                        <a:lnTo>
                          <a:pt x="21351" y="755888"/>
                        </a:lnTo>
                        <a:lnTo>
                          <a:pt x="44523" y="771511"/>
                        </a:lnTo>
                        <a:lnTo>
                          <a:pt x="72898" y="777239"/>
                        </a:lnTo>
                        <a:lnTo>
                          <a:pt x="753110" y="777239"/>
                        </a:lnTo>
                        <a:lnTo>
                          <a:pt x="781484" y="771511"/>
                        </a:lnTo>
                        <a:lnTo>
                          <a:pt x="804656" y="755888"/>
                        </a:lnTo>
                        <a:lnTo>
                          <a:pt x="820279" y="732716"/>
                        </a:lnTo>
                        <a:lnTo>
                          <a:pt x="826008" y="704341"/>
                        </a:lnTo>
                        <a:lnTo>
                          <a:pt x="826008" y="72897"/>
                        </a:lnTo>
                        <a:lnTo>
                          <a:pt x="820279" y="44523"/>
                        </a:lnTo>
                        <a:lnTo>
                          <a:pt x="804656" y="21351"/>
                        </a:lnTo>
                        <a:lnTo>
                          <a:pt x="781484" y="5728"/>
                        </a:lnTo>
                        <a:lnTo>
                          <a:pt x="753110" y="0"/>
                        </a:lnTo>
                        <a:close/>
                      </a:path>
                    </a:pathLst>
                  </a:custGeom>
                  <a:solidFill>
                    <a:srgbClr val="B1D23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43" name="object 12">
                  <a:extLst>
                    <a:ext uri="{FF2B5EF4-FFF2-40B4-BE49-F238E27FC236}">
                      <a16:creationId xmlns:a16="http://schemas.microsoft.com/office/drawing/2014/main" id="{D70B7D83-61C4-4EEA-AE55-17D05435D753}"/>
                    </a:ext>
                  </a:extLst>
                </p:cNvPr>
                <p:cNvSpPr txBox="1"/>
                <p:nvPr/>
              </p:nvSpPr>
              <p:spPr>
                <a:xfrm>
                  <a:off x="2391282" y="2525725"/>
                  <a:ext cx="267335" cy="598805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3750" b="1" dirty="0">
                      <a:solidFill>
                        <a:srgbClr val="FFFFFF"/>
                      </a:solidFill>
                      <a:latin typeface="Carlito"/>
                      <a:cs typeface="Carlito"/>
                    </a:rPr>
                    <a:t>2</a:t>
                  </a:r>
                  <a:endParaRPr sz="3750">
                    <a:latin typeface="Carlito"/>
                    <a:cs typeface="Carlito"/>
                  </a:endParaRPr>
                </a:p>
              </p:txBody>
            </p:sp>
            <p:grpSp>
              <p:nvGrpSpPr>
                <p:cNvPr id="44" name="object 13">
                  <a:extLst>
                    <a:ext uri="{FF2B5EF4-FFF2-40B4-BE49-F238E27FC236}">
                      <a16:creationId xmlns:a16="http://schemas.microsoft.com/office/drawing/2014/main" id="{87A02967-ADAF-4BE3-AEA8-AE526AA21796}"/>
                    </a:ext>
                  </a:extLst>
                </p:cNvPr>
                <p:cNvGrpSpPr/>
                <p:nvPr/>
              </p:nvGrpSpPr>
              <p:grpSpPr>
                <a:xfrm>
                  <a:off x="2031492" y="3361931"/>
                  <a:ext cx="960755" cy="1163320"/>
                  <a:chOff x="2031492" y="3361931"/>
                  <a:chExt cx="960755" cy="1163320"/>
                </a:xfrm>
              </p:grpSpPr>
              <p:sp>
                <p:nvSpPr>
                  <p:cNvPr id="62" name="object 14">
                    <a:extLst>
                      <a:ext uri="{FF2B5EF4-FFF2-40B4-BE49-F238E27FC236}">
                        <a16:creationId xmlns:a16="http://schemas.microsoft.com/office/drawing/2014/main" id="{80A6F2CF-E700-4972-AA1E-2BCBEFCEE6F1}"/>
                      </a:ext>
                    </a:extLst>
                  </p:cNvPr>
                  <p:cNvSpPr/>
                  <p:nvPr/>
                </p:nvSpPr>
                <p:spPr>
                  <a:xfrm>
                    <a:off x="2058924" y="3438156"/>
                    <a:ext cx="906792" cy="857999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3" name="object 15">
                    <a:extLst>
                      <a:ext uri="{FF2B5EF4-FFF2-40B4-BE49-F238E27FC236}">
                        <a16:creationId xmlns:a16="http://schemas.microsoft.com/office/drawing/2014/main" id="{734C054E-F97B-4D4E-93C9-EEEBB0878B84}"/>
                      </a:ext>
                    </a:extLst>
                  </p:cNvPr>
                  <p:cNvSpPr/>
                  <p:nvPr/>
                </p:nvSpPr>
                <p:spPr>
                  <a:xfrm>
                    <a:off x="2031492" y="3361931"/>
                    <a:ext cx="960145" cy="1162824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4" name="object 16">
                    <a:extLst>
                      <a:ext uri="{FF2B5EF4-FFF2-40B4-BE49-F238E27FC236}">
                        <a16:creationId xmlns:a16="http://schemas.microsoft.com/office/drawing/2014/main" id="{2C5A9859-A9CD-4D2C-A829-E52DB0F20ECF}"/>
                      </a:ext>
                    </a:extLst>
                  </p:cNvPr>
                  <p:cNvSpPr/>
                  <p:nvPr/>
                </p:nvSpPr>
                <p:spPr>
                  <a:xfrm>
                    <a:off x="2101596" y="3457955"/>
                    <a:ext cx="826135" cy="777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135" h="777239">
                        <a:moveTo>
                          <a:pt x="753110" y="0"/>
                        </a:moveTo>
                        <a:lnTo>
                          <a:pt x="72898" y="0"/>
                        </a:lnTo>
                        <a:lnTo>
                          <a:pt x="44523" y="5728"/>
                        </a:lnTo>
                        <a:lnTo>
                          <a:pt x="21351" y="21351"/>
                        </a:lnTo>
                        <a:lnTo>
                          <a:pt x="5728" y="44523"/>
                        </a:lnTo>
                        <a:lnTo>
                          <a:pt x="0" y="72898"/>
                        </a:lnTo>
                        <a:lnTo>
                          <a:pt x="0" y="704342"/>
                        </a:lnTo>
                        <a:lnTo>
                          <a:pt x="5728" y="732716"/>
                        </a:lnTo>
                        <a:lnTo>
                          <a:pt x="21351" y="755888"/>
                        </a:lnTo>
                        <a:lnTo>
                          <a:pt x="44523" y="771511"/>
                        </a:lnTo>
                        <a:lnTo>
                          <a:pt x="72898" y="777240"/>
                        </a:lnTo>
                        <a:lnTo>
                          <a:pt x="753110" y="777240"/>
                        </a:lnTo>
                        <a:lnTo>
                          <a:pt x="781484" y="771511"/>
                        </a:lnTo>
                        <a:lnTo>
                          <a:pt x="804656" y="755888"/>
                        </a:lnTo>
                        <a:lnTo>
                          <a:pt x="820279" y="732716"/>
                        </a:lnTo>
                        <a:lnTo>
                          <a:pt x="826008" y="704342"/>
                        </a:lnTo>
                        <a:lnTo>
                          <a:pt x="826008" y="72898"/>
                        </a:lnTo>
                        <a:lnTo>
                          <a:pt x="820279" y="44523"/>
                        </a:lnTo>
                        <a:lnTo>
                          <a:pt x="804656" y="21351"/>
                        </a:lnTo>
                        <a:lnTo>
                          <a:pt x="781484" y="5728"/>
                        </a:lnTo>
                        <a:lnTo>
                          <a:pt x="753110" y="0"/>
                        </a:lnTo>
                        <a:close/>
                      </a:path>
                    </a:pathLst>
                  </a:custGeom>
                  <a:solidFill>
                    <a:srgbClr val="00BAD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45" name="object 17">
                  <a:extLst>
                    <a:ext uri="{FF2B5EF4-FFF2-40B4-BE49-F238E27FC236}">
                      <a16:creationId xmlns:a16="http://schemas.microsoft.com/office/drawing/2014/main" id="{1D9B26E1-1FDF-4C82-8C56-7748AE203377}"/>
                    </a:ext>
                  </a:extLst>
                </p:cNvPr>
                <p:cNvSpPr txBox="1"/>
                <p:nvPr/>
              </p:nvSpPr>
              <p:spPr>
                <a:xfrm>
                  <a:off x="2370835" y="3491941"/>
                  <a:ext cx="287020" cy="644525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4050" b="1" dirty="0">
                      <a:solidFill>
                        <a:srgbClr val="FFFFFF"/>
                      </a:solidFill>
                      <a:latin typeface="Carlito"/>
                      <a:cs typeface="Carlito"/>
                    </a:rPr>
                    <a:t>3</a:t>
                  </a:r>
                  <a:endParaRPr sz="4050">
                    <a:latin typeface="Carlito"/>
                    <a:cs typeface="Carlito"/>
                  </a:endParaRPr>
                </a:p>
              </p:txBody>
            </p:sp>
            <p:grpSp>
              <p:nvGrpSpPr>
                <p:cNvPr id="46" name="object 18">
                  <a:extLst>
                    <a:ext uri="{FF2B5EF4-FFF2-40B4-BE49-F238E27FC236}">
                      <a16:creationId xmlns:a16="http://schemas.microsoft.com/office/drawing/2014/main" id="{5D0A9798-77E9-4E37-A19C-51D72F59D265}"/>
                    </a:ext>
                  </a:extLst>
                </p:cNvPr>
                <p:cNvGrpSpPr/>
                <p:nvPr/>
              </p:nvGrpSpPr>
              <p:grpSpPr>
                <a:xfrm>
                  <a:off x="2048255" y="4364735"/>
                  <a:ext cx="905510" cy="1083945"/>
                  <a:chOff x="2048255" y="4364735"/>
                  <a:chExt cx="905510" cy="1083945"/>
                </a:xfrm>
              </p:grpSpPr>
              <p:sp>
                <p:nvSpPr>
                  <p:cNvPr id="59" name="object 19">
                    <a:extLst>
                      <a:ext uri="{FF2B5EF4-FFF2-40B4-BE49-F238E27FC236}">
                        <a16:creationId xmlns:a16="http://schemas.microsoft.com/office/drawing/2014/main" id="{C7318405-7F2E-40C8-8EB2-7DBA6004848A}"/>
                      </a:ext>
                    </a:extLst>
                  </p:cNvPr>
                  <p:cNvSpPr/>
                  <p:nvPr/>
                </p:nvSpPr>
                <p:spPr>
                  <a:xfrm>
                    <a:off x="2048255" y="4404372"/>
                    <a:ext cx="905281" cy="857999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0" name="object 20">
                    <a:extLst>
                      <a:ext uri="{FF2B5EF4-FFF2-40B4-BE49-F238E27FC236}">
                        <a16:creationId xmlns:a16="http://schemas.microsoft.com/office/drawing/2014/main" id="{A261898A-81AE-439C-B22D-3166AAA08A4A}"/>
                      </a:ext>
                    </a:extLst>
                  </p:cNvPr>
                  <p:cNvSpPr/>
                  <p:nvPr/>
                </p:nvSpPr>
                <p:spPr>
                  <a:xfrm>
                    <a:off x="2052827" y="4364735"/>
                    <a:ext cx="896137" cy="1083564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61" name="object 21">
                    <a:extLst>
                      <a:ext uri="{FF2B5EF4-FFF2-40B4-BE49-F238E27FC236}">
                        <a16:creationId xmlns:a16="http://schemas.microsoft.com/office/drawing/2014/main" id="{625C6B70-3566-4967-A7B6-01D6488853BC}"/>
                      </a:ext>
                    </a:extLst>
                  </p:cNvPr>
                  <p:cNvSpPr/>
                  <p:nvPr/>
                </p:nvSpPr>
                <p:spPr>
                  <a:xfrm>
                    <a:off x="2090927" y="4424171"/>
                    <a:ext cx="824865" cy="777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64" h="777239">
                        <a:moveTo>
                          <a:pt x="751586" y="0"/>
                        </a:moveTo>
                        <a:lnTo>
                          <a:pt x="72898" y="0"/>
                        </a:lnTo>
                        <a:lnTo>
                          <a:pt x="44523" y="5728"/>
                        </a:lnTo>
                        <a:lnTo>
                          <a:pt x="21351" y="21351"/>
                        </a:lnTo>
                        <a:lnTo>
                          <a:pt x="5728" y="44523"/>
                        </a:lnTo>
                        <a:lnTo>
                          <a:pt x="0" y="72897"/>
                        </a:lnTo>
                        <a:lnTo>
                          <a:pt x="0" y="704341"/>
                        </a:lnTo>
                        <a:lnTo>
                          <a:pt x="5728" y="732716"/>
                        </a:lnTo>
                        <a:lnTo>
                          <a:pt x="21351" y="755888"/>
                        </a:lnTo>
                        <a:lnTo>
                          <a:pt x="44523" y="771511"/>
                        </a:lnTo>
                        <a:lnTo>
                          <a:pt x="72898" y="777239"/>
                        </a:lnTo>
                        <a:lnTo>
                          <a:pt x="751586" y="777239"/>
                        </a:lnTo>
                        <a:lnTo>
                          <a:pt x="779960" y="771511"/>
                        </a:lnTo>
                        <a:lnTo>
                          <a:pt x="803132" y="755888"/>
                        </a:lnTo>
                        <a:lnTo>
                          <a:pt x="818755" y="732716"/>
                        </a:lnTo>
                        <a:lnTo>
                          <a:pt x="824484" y="704341"/>
                        </a:lnTo>
                        <a:lnTo>
                          <a:pt x="824484" y="72897"/>
                        </a:lnTo>
                        <a:lnTo>
                          <a:pt x="818755" y="44523"/>
                        </a:lnTo>
                        <a:lnTo>
                          <a:pt x="803132" y="21351"/>
                        </a:lnTo>
                        <a:lnTo>
                          <a:pt x="779960" y="5728"/>
                        </a:lnTo>
                        <a:lnTo>
                          <a:pt x="751586" y="0"/>
                        </a:lnTo>
                        <a:close/>
                      </a:path>
                    </a:pathLst>
                  </a:custGeom>
                  <a:solidFill>
                    <a:srgbClr val="F49D1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47" name="object 22">
                  <a:extLst>
                    <a:ext uri="{FF2B5EF4-FFF2-40B4-BE49-F238E27FC236}">
                      <a16:creationId xmlns:a16="http://schemas.microsoft.com/office/drawing/2014/main" id="{F1249A03-D605-4C60-8610-D6F47740FB64}"/>
                    </a:ext>
                  </a:extLst>
                </p:cNvPr>
                <p:cNvSpPr txBox="1"/>
                <p:nvPr/>
              </p:nvSpPr>
              <p:spPr>
                <a:xfrm>
                  <a:off x="2369566" y="4484573"/>
                  <a:ext cx="267335" cy="598805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3750" b="1" dirty="0">
                      <a:solidFill>
                        <a:srgbClr val="FFFFFF"/>
                      </a:solidFill>
                      <a:latin typeface="Carlito"/>
                      <a:cs typeface="Carlito"/>
                    </a:rPr>
                    <a:t>4</a:t>
                  </a:r>
                  <a:endParaRPr sz="3750">
                    <a:latin typeface="Carlito"/>
                    <a:cs typeface="Carlito"/>
                  </a:endParaRPr>
                </a:p>
              </p:txBody>
            </p:sp>
            <p:grpSp>
              <p:nvGrpSpPr>
                <p:cNvPr id="48" name="object 23">
                  <a:extLst>
                    <a:ext uri="{FF2B5EF4-FFF2-40B4-BE49-F238E27FC236}">
                      <a16:creationId xmlns:a16="http://schemas.microsoft.com/office/drawing/2014/main" id="{65211016-18A2-497A-9EA6-0C4CCBF6B31C}"/>
                    </a:ext>
                  </a:extLst>
                </p:cNvPr>
                <p:cNvGrpSpPr/>
                <p:nvPr/>
              </p:nvGrpSpPr>
              <p:grpSpPr>
                <a:xfrm>
                  <a:off x="272795" y="1729727"/>
                  <a:ext cx="1705610" cy="3300095"/>
                  <a:chOff x="272795" y="1729727"/>
                  <a:chExt cx="1705610" cy="3300095"/>
                </a:xfrm>
              </p:grpSpPr>
              <p:sp>
                <p:nvSpPr>
                  <p:cNvPr id="55" name="object 24">
                    <a:extLst>
                      <a:ext uri="{FF2B5EF4-FFF2-40B4-BE49-F238E27FC236}">
                        <a16:creationId xmlns:a16="http://schemas.microsoft.com/office/drawing/2014/main" id="{3648C9DC-285B-4FC0-97D3-9AE134499628}"/>
                      </a:ext>
                    </a:extLst>
                  </p:cNvPr>
                  <p:cNvSpPr/>
                  <p:nvPr/>
                </p:nvSpPr>
                <p:spPr>
                  <a:xfrm>
                    <a:off x="272795" y="4777740"/>
                    <a:ext cx="1187195" cy="251460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56" name="object 25">
                    <a:extLst>
                      <a:ext uri="{FF2B5EF4-FFF2-40B4-BE49-F238E27FC236}">
                        <a16:creationId xmlns:a16="http://schemas.microsoft.com/office/drawing/2014/main" id="{12582ACD-313B-4C91-9081-8ECD04BD90F7}"/>
                      </a:ext>
                    </a:extLst>
                  </p:cNvPr>
                  <p:cNvSpPr/>
                  <p:nvPr/>
                </p:nvSpPr>
                <p:spPr>
                  <a:xfrm>
                    <a:off x="767713" y="1889220"/>
                    <a:ext cx="965835" cy="754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5835" h="754380">
                        <a:moveTo>
                          <a:pt x="859585" y="0"/>
                        </a:moveTo>
                        <a:lnTo>
                          <a:pt x="809703" y="956"/>
                        </a:lnTo>
                        <a:lnTo>
                          <a:pt x="762382" y="21748"/>
                        </a:lnTo>
                        <a:lnTo>
                          <a:pt x="53443" y="519334"/>
                        </a:lnTo>
                        <a:lnTo>
                          <a:pt x="17842" y="556797"/>
                        </a:lnTo>
                        <a:lnTo>
                          <a:pt x="0" y="603392"/>
                        </a:lnTo>
                        <a:lnTo>
                          <a:pt x="938" y="653297"/>
                        </a:lnTo>
                        <a:lnTo>
                          <a:pt x="21680" y="700690"/>
                        </a:lnTo>
                        <a:lnTo>
                          <a:pt x="59172" y="736262"/>
                        </a:lnTo>
                        <a:lnTo>
                          <a:pt x="105789" y="754094"/>
                        </a:lnTo>
                        <a:lnTo>
                          <a:pt x="155697" y="753161"/>
                        </a:lnTo>
                        <a:lnTo>
                          <a:pt x="203061" y="732440"/>
                        </a:lnTo>
                        <a:lnTo>
                          <a:pt x="911988" y="234854"/>
                        </a:lnTo>
                        <a:lnTo>
                          <a:pt x="947560" y="197373"/>
                        </a:lnTo>
                        <a:lnTo>
                          <a:pt x="965392" y="150749"/>
                        </a:lnTo>
                        <a:lnTo>
                          <a:pt x="964459" y="100837"/>
                        </a:lnTo>
                        <a:lnTo>
                          <a:pt x="943738" y="53498"/>
                        </a:lnTo>
                        <a:lnTo>
                          <a:pt x="906204" y="17855"/>
                        </a:lnTo>
                        <a:lnTo>
                          <a:pt x="859585" y="0"/>
                        </a:lnTo>
                        <a:close/>
                      </a:path>
                    </a:pathLst>
                  </a:custGeom>
                  <a:solidFill>
                    <a:srgbClr val="92786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57" name="object 26">
                    <a:extLst>
                      <a:ext uri="{FF2B5EF4-FFF2-40B4-BE49-F238E27FC236}">
                        <a16:creationId xmlns:a16="http://schemas.microsoft.com/office/drawing/2014/main" id="{F837E2C7-A97B-4143-9506-1A208C16EEDE}"/>
                      </a:ext>
                    </a:extLst>
                  </p:cNvPr>
                  <p:cNvSpPr/>
                  <p:nvPr/>
                </p:nvSpPr>
                <p:spPr>
                  <a:xfrm>
                    <a:off x="644652" y="1729727"/>
                    <a:ext cx="650773" cy="723912"/>
                  </a:xfrm>
                  <a:prstGeom prst="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58" name="object 27">
                    <a:extLst>
                      <a:ext uri="{FF2B5EF4-FFF2-40B4-BE49-F238E27FC236}">
                        <a16:creationId xmlns:a16="http://schemas.microsoft.com/office/drawing/2014/main" id="{8A019C9A-AB68-4E66-96DB-E253DA79DCE5}"/>
                      </a:ext>
                    </a:extLst>
                  </p:cNvPr>
                  <p:cNvSpPr/>
                  <p:nvPr/>
                </p:nvSpPr>
                <p:spPr>
                  <a:xfrm>
                    <a:off x="687324" y="1749551"/>
                    <a:ext cx="1290955" cy="3110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955" h="3110865">
                        <a:moveTo>
                          <a:pt x="569976" y="321564"/>
                        </a:moveTo>
                        <a:lnTo>
                          <a:pt x="566242" y="269417"/>
                        </a:lnTo>
                        <a:lnTo>
                          <a:pt x="555434" y="219951"/>
                        </a:lnTo>
                        <a:lnTo>
                          <a:pt x="538162" y="173812"/>
                        </a:lnTo>
                        <a:lnTo>
                          <a:pt x="514985" y="131673"/>
                        </a:lnTo>
                        <a:lnTo>
                          <a:pt x="486498" y="94208"/>
                        </a:lnTo>
                        <a:lnTo>
                          <a:pt x="453288" y="62064"/>
                        </a:lnTo>
                        <a:lnTo>
                          <a:pt x="415950" y="35902"/>
                        </a:lnTo>
                        <a:lnTo>
                          <a:pt x="375056" y="16408"/>
                        </a:lnTo>
                        <a:lnTo>
                          <a:pt x="331203" y="4216"/>
                        </a:lnTo>
                        <a:lnTo>
                          <a:pt x="284988" y="0"/>
                        </a:lnTo>
                        <a:lnTo>
                          <a:pt x="238760" y="4216"/>
                        </a:lnTo>
                        <a:lnTo>
                          <a:pt x="194906" y="16408"/>
                        </a:lnTo>
                        <a:lnTo>
                          <a:pt x="154012" y="35902"/>
                        </a:lnTo>
                        <a:lnTo>
                          <a:pt x="116674" y="62064"/>
                        </a:lnTo>
                        <a:lnTo>
                          <a:pt x="83464" y="94208"/>
                        </a:lnTo>
                        <a:lnTo>
                          <a:pt x="54978" y="131686"/>
                        </a:lnTo>
                        <a:lnTo>
                          <a:pt x="31800" y="173812"/>
                        </a:lnTo>
                        <a:lnTo>
                          <a:pt x="14528" y="219951"/>
                        </a:lnTo>
                        <a:lnTo>
                          <a:pt x="3721" y="269417"/>
                        </a:lnTo>
                        <a:lnTo>
                          <a:pt x="0" y="321564"/>
                        </a:lnTo>
                        <a:lnTo>
                          <a:pt x="3721" y="373722"/>
                        </a:lnTo>
                        <a:lnTo>
                          <a:pt x="14528" y="423189"/>
                        </a:lnTo>
                        <a:lnTo>
                          <a:pt x="31800" y="469328"/>
                        </a:lnTo>
                        <a:lnTo>
                          <a:pt x="54978" y="511454"/>
                        </a:lnTo>
                        <a:lnTo>
                          <a:pt x="83464" y="548932"/>
                        </a:lnTo>
                        <a:lnTo>
                          <a:pt x="116674" y="581075"/>
                        </a:lnTo>
                        <a:lnTo>
                          <a:pt x="154012" y="607237"/>
                        </a:lnTo>
                        <a:lnTo>
                          <a:pt x="194906" y="626732"/>
                        </a:lnTo>
                        <a:lnTo>
                          <a:pt x="238760" y="638924"/>
                        </a:lnTo>
                        <a:lnTo>
                          <a:pt x="284988" y="643128"/>
                        </a:lnTo>
                        <a:lnTo>
                          <a:pt x="331203" y="638924"/>
                        </a:lnTo>
                        <a:lnTo>
                          <a:pt x="375056" y="626732"/>
                        </a:lnTo>
                        <a:lnTo>
                          <a:pt x="415950" y="607237"/>
                        </a:lnTo>
                        <a:lnTo>
                          <a:pt x="453288" y="581075"/>
                        </a:lnTo>
                        <a:lnTo>
                          <a:pt x="486498" y="548932"/>
                        </a:lnTo>
                        <a:lnTo>
                          <a:pt x="514985" y="511467"/>
                        </a:lnTo>
                        <a:lnTo>
                          <a:pt x="538162" y="469328"/>
                        </a:lnTo>
                        <a:lnTo>
                          <a:pt x="555434" y="423189"/>
                        </a:lnTo>
                        <a:lnTo>
                          <a:pt x="566242" y="373722"/>
                        </a:lnTo>
                        <a:lnTo>
                          <a:pt x="569976" y="321564"/>
                        </a:lnTo>
                        <a:close/>
                      </a:path>
                      <a:path w="1290955" h="3110865">
                        <a:moveTo>
                          <a:pt x="1290840" y="547319"/>
                        </a:moveTo>
                        <a:lnTo>
                          <a:pt x="1290294" y="504952"/>
                        </a:lnTo>
                        <a:lnTo>
                          <a:pt x="1276096" y="463423"/>
                        </a:lnTo>
                        <a:lnTo>
                          <a:pt x="1249502" y="428548"/>
                        </a:lnTo>
                        <a:lnTo>
                          <a:pt x="1214602" y="404545"/>
                        </a:lnTo>
                        <a:lnTo>
                          <a:pt x="1174457" y="392353"/>
                        </a:lnTo>
                        <a:lnTo>
                          <a:pt x="1132128" y="392912"/>
                        </a:lnTo>
                        <a:lnTo>
                          <a:pt x="1090676" y="407162"/>
                        </a:lnTo>
                        <a:lnTo>
                          <a:pt x="481114" y="732688"/>
                        </a:lnTo>
                        <a:lnTo>
                          <a:pt x="461124" y="712685"/>
                        </a:lnTo>
                        <a:lnTo>
                          <a:pt x="422884" y="692912"/>
                        </a:lnTo>
                        <a:lnTo>
                          <a:pt x="378866" y="685800"/>
                        </a:lnTo>
                        <a:lnTo>
                          <a:pt x="191109" y="685800"/>
                        </a:lnTo>
                        <a:lnTo>
                          <a:pt x="147078" y="692912"/>
                        </a:lnTo>
                        <a:lnTo>
                          <a:pt x="108839" y="712685"/>
                        </a:lnTo>
                        <a:lnTo>
                          <a:pt x="78689" y="742835"/>
                        </a:lnTo>
                        <a:lnTo>
                          <a:pt x="58915" y="781088"/>
                        </a:lnTo>
                        <a:lnTo>
                          <a:pt x="51816" y="825119"/>
                        </a:lnTo>
                        <a:lnTo>
                          <a:pt x="51816" y="1646809"/>
                        </a:lnTo>
                        <a:lnTo>
                          <a:pt x="54394" y="1662836"/>
                        </a:lnTo>
                        <a:lnTo>
                          <a:pt x="51816" y="1675638"/>
                        </a:lnTo>
                        <a:lnTo>
                          <a:pt x="51816" y="2981706"/>
                        </a:lnTo>
                        <a:lnTo>
                          <a:pt x="61925" y="3031833"/>
                        </a:lnTo>
                        <a:lnTo>
                          <a:pt x="89522" y="3072765"/>
                        </a:lnTo>
                        <a:lnTo>
                          <a:pt x="130467" y="3100374"/>
                        </a:lnTo>
                        <a:lnTo>
                          <a:pt x="180594" y="3110484"/>
                        </a:lnTo>
                        <a:lnTo>
                          <a:pt x="230708" y="3100374"/>
                        </a:lnTo>
                        <a:lnTo>
                          <a:pt x="271653" y="3072765"/>
                        </a:lnTo>
                        <a:lnTo>
                          <a:pt x="299250" y="3031833"/>
                        </a:lnTo>
                        <a:lnTo>
                          <a:pt x="309372" y="2981706"/>
                        </a:lnTo>
                        <a:lnTo>
                          <a:pt x="309372" y="1889709"/>
                        </a:lnTo>
                        <a:lnTo>
                          <a:pt x="368808" y="2061044"/>
                        </a:lnTo>
                        <a:lnTo>
                          <a:pt x="368808" y="2947162"/>
                        </a:lnTo>
                        <a:lnTo>
                          <a:pt x="377444" y="2989961"/>
                        </a:lnTo>
                        <a:lnTo>
                          <a:pt x="401015" y="3024924"/>
                        </a:lnTo>
                        <a:lnTo>
                          <a:pt x="435978" y="3048508"/>
                        </a:lnTo>
                        <a:lnTo>
                          <a:pt x="478802" y="3057144"/>
                        </a:lnTo>
                        <a:lnTo>
                          <a:pt x="517893" y="3057144"/>
                        </a:lnTo>
                        <a:lnTo>
                          <a:pt x="560705" y="3048508"/>
                        </a:lnTo>
                        <a:lnTo>
                          <a:pt x="595668" y="3024924"/>
                        </a:lnTo>
                        <a:lnTo>
                          <a:pt x="619239" y="2989961"/>
                        </a:lnTo>
                        <a:lnTo>
                          <a:pt x="627888" y="2947162"/>
                        </a:lnTo>
                        <a:lnTo>
                          <a:pt x="627888" y="2057857"/>
                        </a:lnTo>
                        <a:lnTo>
                          <a:pt x="629348" y="2052345"/>
                        </a:lnTo>
                        <a:lnTo>
                          <a:pt x="623824" y="2011426"/>
                        </a:lnTo>
                        <a:lnTo>
                          <a:pt x="511543" y="1687779"/>
                        </a:lnTo>
                        <a:lnTo>
                          <a:pt x="518160" y="1646809"/>
                        </a:lnTo>
                        <a:lnTo>
                          <a:pt x="518160" y="1018540"/>
                        </a:lnTo>
                        <a:lnTo>
                          <a:pt x="544385" y="1009523"/>
                        </a:lnTo>
                        <a:lnTo>
                          <a:pt x="1219708" y="648843"/>
                        </a:lnTo>
                        <a:lnTo>
                          <a:pt x="1254633" y="622325"/>
                        </a:lnTo>
                        <a:lnTo>
                          <a:pt x="1278648" y="587463"/>
                        </a:lnTo>
                        <a:lnTo>
                          <a:pt x="1290840" y="547319"/>
                        </a:lnTo>
                        <a:close/>
                      </a:path>
                    </a:pathLst>
                  </a:custGeom>
                  <a:solidFill>
                    <a:srgbClr val="92786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49" name="object 28">
                  <a:extLst>
                    <a:ext uri="{FF2B5EF4-FFF2-40B4-BE49-F238E27FC236}">
                      <a16:creationId xmlns:a16="http://schemas.microsoft.com/office/drawing/2014/main" id="{41C80EBC-B24D-4B76-B913-79201E071FC6}"/>
                    </a:ext>
                  </a:extLst>
                </p:cNvPr>
                <p:cNvSpPr/>
                <p:nvPr/>
              </p:nvSpPr>
              <p:spPr>
                <a:xfrm>
                  <a:off x="3216323" y="4613180"/>
                  <a:ext cx="216408" cy="217932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29">
                  <a:extLst>
                    <a:ext uri="{FF2B5EF4-FFF2-40B4-BE49-F238E27FC236}">
                      <a16:creationId xmlns:a16="http://schemas.microsoft.com/office/drawing/2014/main" id="{734FC4C7-68AF-4178-9730-1C1ECA43619C}"/>
                    </a:ext>
                  </a:extLst>
                </p:cNvPr>
                <p:cNvSpPr/>
                <p:nvPr/>
              </p:nvSpPr>
              <p:spPr>
                <a:xfrm>
                  <a:off x="3214969" y="3609025"/>
                  <a:ext cx="217932" cy="216408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30">
                  <a:extLst>
                    <a:ext uri="{FF2B5EF4-FFF2-40B4-BE49-F238E27FC236}">
                      <a16:creationId xmlns:a16="http://schemas.microsoft.com/office/drawing/2014/main" id="{941AC9D8-0C65-48D6-B4CE-D42DEA97382E}"/>
                    </a:ext>
                  </a:extLst>
                </p:cNvPr>
                <p:cNvSpPr txBox="1"/>
                <p:nvPr/>
              </p:nvSpPr>
              <p:spPr>
                <a:xfrm>
                  <a:off x="3621624" y="1624549"/>
                  <a:ext cx="3913504" cy="568271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62865" marR="10795" algn="just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1400" b="1" spc="-5" dirty="0">
                      <a:latin typeface="Arial"/>
                      <a:cs typeface="Arial"/>
                    </a:rPr>
                    <a:t>Human capital development </a:t>
                  </a:r>
                  <a:r>
                    <a:rPr sz="1400" b="1" spc="5" dirty="0">
                      <a:latin typeface="Arial"/>
                      <a:cs typeface="Arial"/>
                    </a:rPr>
                    <a:t>is </a:t>
                  </a:r>
                  <a:r>
                    <a:rPr sz="1400" b="1" spc="-10" dirty="0">
                      <a:latin typeface="Arial"/>
                      <a:cs typeface="Arial"/>
                    </a:rPr>
                    <a:t>vital </a:t>
                  </a:r>
                  <a:r>
                    <a:rPr sz="1400" b="1" spc="-5" dirty="0">
                      <a:latin typeface="Arial"/>
                      <a:cs typeface="Arial"/>
                    </a:rPr>
                    <a:t>for the  future </a:t>
                  </a:r>
                  <a:r>
                    <a:rPr sz="1400" b="1" spc="-10" dirty="0">
                      <a:latin typeface="Arial"/>
                      <a:cs typeface="Arial"/>
                    </a:rPr>
                    <a:t>development of </a:t>
                  </a:r>
                  <a:r>
                    <a:rPr sz="1400" b="1" spc="-5" dirty="0">
                      <a:latin typeface="Arial"/>
                      <a:cs typeface="Arial"/>
                    </a:rPr>
                    <a:t>timber industry </a:t>
                  </a:r>
                  <a:r>
                    <a:rPr sz="1400" b="1" dirty="0">
                      <a:latin typeface="Arial"/>
                      <a:cs typeface="Arial"/>
                    </a:rPr>
                    <a:t>sector  in </a:t>
                  </a:r>
                  <a:r>
                    <a:rPr sz="1400" b="1" spc="-10" dirty="0">
                      <a:latin typeface="Arial"/>
                      <a:cs typeface="Arial"/>
                    </a:rPr>
                    <a:t>Malaysia, </a:t>
                  </a:r>
                  <a:r>
                    <a:rPr sz="1400" b="1" dirty="0">
                      <a:latin typeface="Arial"/>
                      <a:cs typeface="Arial"/>
                    </a:rPr>
                    <a:t>in </a:t>
                  </a:r>
                  <a:r>
                    <a:rPr sz="1400" b="1" spc="-10" dirty="0">
                      <a:latin typeface="Arial"/>
                      <a:cs typeface="Arial"/>
                    </a:rPr>
                    <a:t>order to </a:t>
                  </a:r>
                  <a:r>
                    <a:rPr sz="1400" b="1" spc="-5" dirty="0">
                      <a:latin typeface="Arial"/>
                      <a:cs typeface="Arial"/>
                    </a:rPr>
                    <a:t>compete </a:t>
                  </a:r>
                  <a:r>
                    <a:rPr sz="1400" b="1" dirty="0">
                      <a:latin typeface="Arial"/>
                      <a:cs typeface="Arial"/>
                    </a:rPr>
                    <a:t>in </a:t>
                  </a:r>
                  <a:r>
                    <a:rPr sz="1400" b="1" spc="-10" dirty="0">
                      <a:latin typeface="Arial"/>
                      <a:cs typeface="Arial"/>
                    </a:rPr>
                    <a:t>the global  </a:t>
                  </a:r>
                  <a:r>
                    <a:rPr sz="1400" b="1" dirty="0">
                      <a:latin typeface="Arial"/>
                      <a:cs typeface="Arial"/>
                    </a:rPr>
                    <a:t>market</a:t>
                  </a:r>
                  <a:endParaRPr sz="14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2" name="object 31">
                  <a:extLst>
                    <a:ext uri="{FF2B5EF4-FFF2-40B4-BE49-F238E27FC236}">
                      <a16:creationId xmlns:a16="http://schemas.microsoft.com/office/drawing/2014/main" id="{E82B4E7F-2169-4CA9-9BFF-712DC7895A5F}"/>
                    </a:ext>
                  </a:extLst>
                </p:cNvPr>
                <p:cNvSpPr/>
                <p:nvPr/>
              </p:nvSpPr>
              <p:spPr>
                <a:xfrm>
                  <a:off x="3210342" y="2682401"/>
                  <a:ext cx="217932" cy="216408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32">
                  <a:extLst>
                    <a:ext uri="{FF2B5EF4-FFF2-40B4-BE49-F238E27FC236}">
                      <a16:creationId xmlns:a16="http://schemas.microsoft.com/office/drawing/2014/main" id="{37741008-81EC-4ECD-8CB5-2A8AE21130AB}"/>
                    </a:ext>
                  </a:extLst>
                </p:cNvPr>
                <p:cNvSpPr/>
                <p:nvPr/>
              </p:nvSpPr>
              <p:spPr>
                <a:xfrm>
                  <a:off x="3193748" y="1748934"/>
                  <a:ext cx="217932" cy="217932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33">
                  <a:extLst>
                    <a:ext uri="{FF2B5EF4-FFF2-40B4-BE49-F238E27FC236}">
                      <a16:creationId xmlns:a16="http://schemas.microsoft.com/office/drawing/2014/main" id="{CAAA114D-FC91-46ED-9094-67470B8EFCEB}"/>
                    </a:ext>
                  </a:extLst>
                </p:cNvPr>
                <p:cNvSpPr txBox="1"/>
                <p:nvPr/>
              </p:nvSpPr>
              <p:spPr>
                <a:xfrm>
                  <a:off x="3650563" y="4452620"/>
                  <a:ext cx="3952240" cy="880110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 algn="just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400" b="1" spc="-5" dirty="0">
                      <a:latin typeface="Arial"/>
                      <a:cs typeface="Arial"/>
                    </a:rPr>
                    <a:t>Therefore, the requirements for </a:t>
                  </a:r>
                  <a:r>
                    <a:rPr sz="1400" b="1" spc="-10" dirty="0">
                      <a:latin typeface="Arial"/>
                      <a:cs typeface="Arial"/>
                    </a:rPr>
                    <a:t>the  </a:t>
                  </a:r>
                  <a:r>
                    <a:rPr sz="1400" b="1" spc="-5" dirty="0">
                      <a:latin typeface="Arial"/>
                      <a:cs typeface="Arial"/>
                    </a:rPr>
                    <a:t>development of human capital of the </a:t>
                  </a:r>
                  <a:r>
                    <a:rPr sz="1400" b="1" spc="-15" dirty="0">
                      <a:latin typeface="Arial"/>
                      <a:cs typeface="Arial"/>
                    </a:rPr>
                    <a:t>new  </a:t>
                  </a:r>
                  <a:r>
                    <a:rPr sz="1400" b="1" spc="-5" dirty="0">
                      <a:latin typeface="Arial"/>
                      <a:cs typeface="Arial"/>
                    </a:rPr>
                    <a:t>generation must be strengthen </a:t>
                  </a:r>
                  <a:r>
                    <a:rPr sz="1400" b="1" dirty="0">
                      <a:latin typeface="Arial"/>
                      <a:cs typeface="Arial"/>
                    </a:rPr>
                    <a:t>in </a:t>
                  </a:r>
                  <a:r>
                    <a:rPr sz="1400" b="1" spc="-10" dirty="0">
                      <a:latin typeface="Arial"/>
                      <a:cs typeface="Arial"/>
                    </a:rPr>
                    <a:t>all </a:t>
                  </a:r>
                  <a:r>
                    <a:rPr sz="1400" b="1" spc="-5" dirty="0">
                      <a:latin typeface="Arial"/>
                      <a:cs typeface="Arial"/>
                    </a:rPr>
                    <a:t>formal  institutions</a:t>
                  </a:r>
                  <a:endParaRPr sz="14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71" name="object 30">
              <a:extLst>
                <a:ext uri="{FF2B5EF4-FFF2-40B4-BE49-F238E27FC236}">
                  <a16:creationId xmlns:a16="http://schemas.microsoft.com/office/drawing/2014/main" id="{162A42CF-EA4D-4A37-B4C9-7E78B9F1A7F0}"/>
                </a:ext>
              </a:extLst>
            </p:cNvPr>
            <p:cNvSpPr txBox="1"/>
            <p:nvPr/>
          </p:nvSpPr>
          <p:spPr>
            <a:xfrm>
              <a:off x="5508724" y="2590238"/>
              <a:ext cx="4887607" cy="65979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5400" marR="46990" algn="just">
                <a:lnSpc>
                  <a:spcPct val="100000"/>
                </a:lnSpc>
                <a:spcBef>
                  <a:spcPts val="705"/>
                </a:spcBef>
              </a:pPr>
              <a:r>
                <a:rPr sz="1400" b="1" spc="-10" dirty="0">
                  <a:latin typeface="Arial"/>
                  <a:cs typeface="Arial"/>
                </a:rPr>
                <a:t>Availability </a:t>
              </a:r>
              <a:r>
                <a:rPr sz="1400" b="1" spc="-5" dirty="0">
                  <a:latin typeface="Arial"/>
                  <a:cs typeface="Arial"/>
                </a:rPr>
                <a:t>of adequate and quality human  capital </a:t>
              </a:r>
              <a:r>
                <a:rPr sz="1400" b="1" dirty="0">
                  <a:latin typeface="Arial"/>
                  <a:cs typeface="Arial"/>
                </a:rPr>
                <a:t>is </a:t>
              </a:r>
              <a:r>
                <a:rPr sz="1400" b="1" spc="-5" dirty="0">
                  <a:latin typeface="Arial"/>
                  <a:cs typeface="Arial"/>
                </a:rPr>
                <a:t>critical and important </a:t>
              </a:r>
              <a:r>
                <a:rPr sz="1400" b="1" dirty="0">
                  <a:latin typeface="Arial"/>
                  <a:cs typeface="Arial"/>
                </a:rPr>
                <a:t>in </a:t>
              </a:r>
              <a:r>
                <a:rPr sz="1400" b="1" spc="-5" dirty="0">
                  <a:latin typeface="Arial"/>
                  <a:cs typeface="Arial"/>
                </a:rPr>
                <a:t>ensuring  the continued development and progress </a:t>
              </a:r>
              <a:r>
                <a:rPr sz="1400" b="1" spc="-20" dirty="0">
                  <a:latin typeface="Arial"/>
                  <a:cs typeface="Arial"/>
                </a:rPr>
                <a:t>of  </a:t>
              </a:r>
              <a:r>
                <a:rPr sz="1400" b="1" spc="-5" dirty="0">
                  <a:latin typeface="Arial"/>
                  <a:cs typeface="Arial"/>
                </a:rPr>
                <a:t>the</a:t>
              </a:r>
              <a:r>
                <a:rPr sz="1400" b="1" spc="-25" dirty="0">
                  <a:latin typeface="Arial"/>
                  <a:cs typeface="Arial"/>
                </a:rPr>
                <a:t> </a:t>
              </a:r>
              <a:r>
                <a:rPr sz="1400" b="1" spc="-5" dirty="0">
                  <a:latin typeface="Arial"/>
                  <a:cs typeface="Arial"/>
                </a:rPr>
                <a:t>industry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72" name="object 30">
              <a:extLst>
                <a:ext uri="{FF2B5EF4-FFF2-40B4-BE49-F238E27FC236}">
                  <a16:creationId xmlns:a16="http://schemas.microsoft.com/office/drawing/2014/main" id="{D1874D24-1736-44FA-B3BF-4A9D3C1A5C6A}"/>
                </a:ext>
              </a:extLst>
            </p:cNvPr>
            <p:cNvSpPr txBox="1"/>
            <p:nvPr/>
          </p:nvSpPr>
          <p:spPr>
            <a:xfrm>
              <a:off x="5502097" y="3657600"/>
              <a:ext cx="4887607" cy="65979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170"/>
                </a:spcBef>
              </a:pPr>
              <a:r>
                <a:rPr sz="1400" b="1" spc="-5" dirty="0">
                  <a:latin typeface="Arial"/>
                  <a:cs typeface="Arial"/>
                </a:rPr>
                <a:t>Greater capacity </a:t>
              </a:r>
              <a:r>
                <a:rPr sz="1400" b="1" spc="-10" dirty="0">
                  <a:latin typeface="Arial"/>
                  <a:cs typeface="Arial"/>
                </a:rPr>
                <a:t>building </a:t>
              </a:r>
              <a:r>
                <a:rPr sz="1400" b="1" spc="-5" dirty="0">
                  <a:latin typeface="Arial"/>
                  <a:cs typeface="Arial"/>
                </a:rPr>
                <a:t>efforts need </a:t>
              </a:r>
              <a:r>
                <a:rPr sz="1400" b="1" dirty="0">
                  <a:latin typeface="Arial"/>
                  <a:cs typeface="Arial"/>
                </a:rPr>
                <a:t>to </a:t>
              </a:r>
              <a:r>
                <a:rPr sz="1400" b="1" spc="-10" dirty="0">
                  <a:latin typeface="Arial"/>
                  <a:cs typeface="Arial"/>
                </a:rPr>
                <a:t>be  </a:t>
              </a:r>
              <a:r>
                <a:rPr sz="1400" b="1" spc="-5" dirty="0">
                  <a:latin typeface="Arial"/>
                  <a:cs typeface="Arial"/>
                </a:rPr>
                <a:t>undertaken in order </a:t>
              </a:r>
              <a:r>
                <a:rPr sz="1400" b="1" dirty="0">
                  <a:latin typeface="Arial"/>
                  <a:cs typeface="Arial"/>
                </a:rPr>
                <a:t>to </a:t>
              </a:r>
              <a:r>
                <a:rPr sz="1400" b="1" spc="-5" dirty="0">
                  <a:latin typeface="Arial"/>
                  <a:cs typeface="Arial"/>
                </a:rPr>
                <a:t>produce more skilled  </a:t>
              </a:r>
              <a:r>
                <a:rPr sz="1400" b="1" dirty="0">
                  <a:latin typeface="Arial"/>
                  <a:cs typeface="Arial"/>
                </a:rPr>
                <a:t>workforce </a:t>
              </a:r>
              <a:r>
                <a:rPr sz="1400" b="1" spc="-5" dirty="0">
                  <a:latin typeface="Arial"/>
                  <a:cs typeface="Arial"/>
                </a:rPr>
                <a:t>and</a:t>
              </a:r>
              <a:r>
                <a:rPr sz="1400" b="1" spc="-65" dirty="0">
                  <a:latin typeface="Arial"/>
                  <a:cs typeface="Arial"/>
                </a:rPr>
                <a:t> </a:t>
              </a:r>
              <a:r>
                <a:rPr sz="1400" b="1" spc="-5" dirty="0">
                  <a:latin typeface="Arial"/>
                  <a:cs typeface="Arial"/>
                </a:rPr>
                <a:t>professionals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EBA6A-182F-4F60-90D9-F3D5996D6EEC}"/>
              </a:ext>
            </a:extLst>
          </p:cNvPr>
          <p:cNvSpPr txBox="1"/>
          <p:nvPr/>
        </p:nvSpPr>
        <p:spPr>
          <a:xfrm>
            <a:off x="1842051" y="334962"/>
            <a:ext cx="782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sz="2400" dirty="0">
                <a:solidFill>
                  <a:prstClr val="black"/>
                </a:solidFill>
                <a:latin typeface="Arial Black" panose="020B0A04020102020204" pitchFamily="34" charset="0"/>
              </a:rPr>
              <a:t>LEMBAGA PERINDUSTRIAN KAYU MALAYSIA (MTIB)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764-286A-46E4-A4B5-F8D28451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24" y="76200"/>
            <a:ext cx="923321" cy="1086678"/>
          </a:xfrm>
          <a:prstGeom prst="rect">
            <a:avLst/>
          </a:prstGeom>
        </p:spPr>
      </p:pic>
      <p:pic>
        <p:nvPicPr>
          <p:cNvPr id="6" name="Picture 5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4058451F-C9E7-439C-BA0E-064B3118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" y="15363"/>
            <a:ext cx="1376415" cy="141074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380C40F-1BF0-492C-823C-52B95F67627C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484243" y="2337116"/>
            <a:ext cx="9144000" cy="1702934"/>
          </a:xfrm>
          <a:prstGeom prst="rect">
            <a:avLst/>
          </a:prstGeom>
          <a:solidFill>
            <a:srgbClr val="C0504D">
              <a:lumMod val="5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en-US" sz="2800" b="1" dirty="0">
              <a:solidFill>
                <a:srgbClr val="EEECE1"/>
              </a:solidFill>
              <a:latin typeface="Academy Engraved LET"/>
            </a:endParaRPr>
          </a:p>
          <a:p>
            <a:pPr algn="ctr">
              <a:defRPr/>
            </a:pPr>
            <a:r>
              <a:rPr lang="en-US" altLang="en-US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  <a:t>THANK YOU</a:t>
            </a:r>
            <a:br>
              <a:rPr lang="en-US" altLang="en-US" b="1" dirty="0">
                <a:solidFill>
                  <a:srgbClr val="EEECE1"/>
                </a:solidFill>
                <a:latin typeface="Academy Engraved LET"/>
                <a:cs typeface="Arial" panose="020B0604020202020204" pitchFamily="34" charset="0"/>
              </a:rPr>
            </a:br>
            <a:endParaRPr lang="en-US" altLang="en-US" b="1" dirty="0">
              <a:solidFill>
                <a:srgbClr val="EEECE1"/>
              </a:solidFill>
              <a:latin typeface="Academy Engraved LET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7A65CA0-10B8-4C46-B5F7-12DA692A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49" y="6399906"/>
            <a:ext cx="1752600" cy="2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4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5" y="0"/>
            <a:ext cx="10515600" cy="7348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SCOPE OF PRESENTATION</a:t>
            </a:r>
            <a:endParaRPr lang="en-MY" sz="2800" b="1" dirty="0">
              <a:latin typeface="Gill Sans MT" panose="020B05020201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ACF7B8-0751-4761-9EAA-E46CD650ABE2}"/>
              </a:ext>
            </a:extLst>
          </p:cNvPr>
          <p:cNvGrpSpPr/>
          <p:nvPr/>
        </p:nvGrpSpPr>
        <p:grpSpPr>
          <a:xfrm>
            <a:off x="1649413" y="1548096"/>
            <a:ext cx="3359467" cy="4325468"/>
            <a:chOff x="2050732" y="1266266"/>
            <a:chExt cx="3359467" cy="432546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6025F79-1DE9-4666-BD66-9FBAEC792331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241807A0-E103-41A7-85E8-D1D3DA636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4E37FE7D-E3C5-47B0-A44A-0616FEA7D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CC46525C-532D-4D16-934E-8774E990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BF60DF7D-B2C8-47C4-8BE7-F8B853D14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60662A-9524-4733-BF62-9FE56DAD6CDA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44BF7B-2547-49AD-8D98-78CDB143F1C3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8949A3-6999-4CC3-91EE-671A3625D05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B1540F7-AC6B-4F1C-9AE2-685545633CAE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498AFC4-41E2-44B3-A634-D5D526D5A1A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3C3F158-FBCC-4EBC-A871-EC1FCFC199AF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CFE842B-3173-431D-B99F-725EB0A6CD45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35CB8-3D32-462E-964C-126861A1A86E}"/>
              </a:ext>
            </a:extLst>
          </p:cNvPr>
          <p:cNvGrpSpPr/>
          <p:nvPr/>
        </p:nvGrpSpPr>
        <p:grpSpPr>
          <a:xfrm>
            <a:off x="1162506" y="1145067"/>
            <a:ext cx="9704281" cy="4423200"/>
            <a:chOff x="1242019" y="1569136"/>
            <a:chExt cx="9704281" cy="4423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A507A7-5EC4-436B-80CC-A91FDC36C097}"/>
                </a:ext>
              </a:extLst>
            </p:cNvPr>
            <p:cNvSpPr/>
            <p:nvPr/>
          </p:nvSpPr>
          <p:spPr>
            <a:xfrm>
              <a:off x="1242019" y="5752707"/>
              <a:ext cx="3766861" cy="239629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E58DDE2-5CE3-48A0-B267-F3B64F407082}"/>
                </a:ext>
              </a:extLst>
            </p:cNvPr>
            <p:cNvGrpSpPr/>
            <p:nvPr/>
          </p:nvGrpSpPr>
          <p:grpSpPr>
            <a:xfrm>
              <a:off x="5611232" y="1569136"/>
              <a:ext cx="347387" cy="205179"/>
              <a:chOff x="6706282" y="2014370"/>
              <a:chExt cx="347387" cy="205179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C0D63B3-ED65-4668-895D-5C062F19EC1D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92313A1-BD3F-4018-B2CC-04EC43B23E1D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99F37D9-0BEA-421C-951B-BCE4C9A6875E}"/>
                </a:ext>
              </a:extLst>
            </p:cNvPr>
            <p:cNvGrpSpPr/>
            <p:nvPr/>
          </p:nvGrpSpPr>
          <p:grpSpPr>
            <a:xfrm>
              <a:off x="5398032" y="2278728"/>
              <a:ext cx="660464" cy="657690"/>
              <a:chOff x="6493081" y="1742364"/>
              <a:chExt cx="660464" cy="65769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C74356E-AF56-4B52-BCC6-B628AC705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1485BEF-93CE-47C9-AD0C-7FE053FE2E3D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106A5AB-C400-4730-BDFC-5CA01916378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AD7CB5C-7454-4EE8-B1EA-FEC74435385A}"/>
                </a:ext>
              </a:extLst>
            </p:cNvPr>
            <p:cNvGrpSpPr/>
            <p:nvPr/>
          </p:nvGrpSpPr>
          <p:grpSpPr>
            <a:xfrm>
              <a:off x="5411284" y="3266072"/>
              <a:ext cx="660464" cy="657690"/>
              <a:chOff x="6493081" y="1742364"/>
              <a:chExt cx="660464" cy="65769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2FECE8-26E2-44E7-9E1C-E235E5297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FFAA6B2-FE0D-401E-A3CC-73E9EC75BB87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9C28D5F-7DB5-442B-BD56-85B44C9B172A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DB8806-20CE-4CA7-B31B-A59A5541A3CC}"/>
                </a:ext>
              </a:extLst>
            </p:cNvPr>
            <p:cNvSpPr txBox="1"/>
            <p:nvPr/>
          </p:nvSpPr>
          <p:spPr>
            <a:xfrm>
              <a:off x="6244552" y="2084975"/>
              <a:ext cx="47017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STATUS OF MALAYSIAN TIMBER INDUSTRY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86085A-5A84-4FF0-8CE3-B8777A68E1A9}"/>
                </a:ext>
              </a:extLst>
            </p:cNvPr>
            <p:cNvSpPr txBox="1"/>
            <p:nvPr/>
          </p:nvSpPr>
          <p:spPr>
            <a:xfrm>
              <a:off x="6271056" y="3334186"/>
              <a:ext cx="4211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ISSUES AND CHALLENGES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2789844-B273-40AE-A02E-E2395B688FC8}"/>
                </a:ext>
              </a:extLst>
            </p:cNvPr>
            <p:cNvGrpSpPr/>
            <p:nvPr/>
          </p:nvGrpSpPr>
          <p:grpSpPr>
            <a:xfrm>
              <a:off x="5431168" y="4205990"/>
              <a:ext cx="660464" cy="657690"/>
              <a:chOff x="6493081" y="1742364"/>
              <a:chExt cx="660464" cy="65769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84E270F-8162-4967-8D2B-E4FA1DCB0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5E093E0-6666-4185-A0B9-E2A5202846C8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8DA3AD3-7ED0-4967-A9B4-0515C13C85D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40D89B-8CD7-4F6C-A5B8-0FEE4E70124D}"/>
                </a:ext>
              </a:extLst>
            </p:cNvPr>
            <p:cNvSpPr txBox="1"/>
            <p:nvPr/>
          </p:nvSpPr>
          <p:spPr>
            <a:xfrm>
              <a:off x="6277684" y="4268464"/>
              <a:ext cx="4211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WAY FORWARD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2D669D-92C4-47D8-9B84-E6DF8C3D0F1B}"/>
                </a:ext>
              </a:extLst>
            </p:cNvPr>
            <p:cNvSpPr txBox="1"/>
            <p:nvPr/>
          </p:nvSpPr>
          <p:spPr>
            <a:xfrm>
              <a:off x="6297564" y="5202740"/>
              <a:ext cx="4211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CONCLUSION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3128B0-7B7C-427F-A273-DFEFAAE6D0BE}"/>
                </a:ext>
              </a:extLst>
            </p:cNvPr>
            <p:cNvGrpSpPr/>
            <p:nvPr/>
          </p:nvGrpSpPr>
          <p:grpSpPr>
            <a:xfrm>
              <a:off x="5477553" y="5127017"/>
              <a:ext cx="660464" cy="657690"/>
              <a:chOff x="6532838" y="1835128"/>
              <a:chExt cx="660464" cy="65769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1DD8296-9DE2-4592-B403-05993E08F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2838" y="1835128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60C1048-064E-4D3C-BFA9-9B0BB94A28F5}"/>
                  </a:ext>
                </a:extLst>
              </p:cNvPr>
              <p:cNvSpPr/>
              <p:nvPr/>
            </p:nvSpPr>
            <p:spPr>
              <a:xfrm rot="2700000">
                <a:off x="6691150" y="2122266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8A5E941E-0B05-4273-8C80-A6C058311C64}"/>
                  </a:ext>
                </a:extLst>
              </p:cNvPr>
              <p:cNvSpPr/>
              <p:nvPr/>
            </p:nvSpPr>
            <p:spPr>
              <a:xfrm rot="8100000">
                <a:off x="6767050" y="2101238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9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86831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MY" sz="2800" b="1" dirty="0">
                <a:latin typeface="Gill Sans MT" panose="020B0502020104020203" pitchFamily="34" charset="0"/>
              </a:rPr>
              <a:t>STATUS OF MALAYSIAN TIMBER INDUSTRY - 2020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87A3B3-CBA5-40A3-A220-ABB62000D2D4}"/>
              </a:ext>
            </a:extLst>
          </p:cNvPr>
          <p:cNvGrpSpPr/>
          <p:nvPr/>
        </p:nvGrpSpPr>
        <p:grpSpPr>
          <a:xfrm>
            <a:off x="808383" y="967412"/>
            <a:ext cx="10959547" cy="5698245"/>
            <a:chOff x="1908778" y="1189118"/>
            <a:chExt cx="8759224" cy="548263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DA5EEA-C009-49D0-BEDD-3495B49C911E}"/>
                </a:ext>
              </a:extLst>
            </p:cNvPr>
            <p:cNvGrpSpPr/>
            <p:nvPr/>
          </p:nvGrpSpPr>
          <p:grpSpPr>
            <a:xfrm>
              <a:off x="1908778" y="1189118"/>
              <a:ext cx="8759224" cy="5482632"/>
              <a:chOff x="384778" y="1189118"/>
              <a:chExt cx="8759224" cy="5482632"/>
            </a:xfrm>
          </p:grpSpPr>
          <p:pic>
            <p:nvPicPr>
              <p:cNvPr id="17" name="Picture 2" descr="Image result for gdp ICON">
                <a:extLst>
                  <a:ext uri="{FF2B5EF4-FFF2-40B4-BE49-F238E27FC236}">
                    <a16:creationId xmlns:a16="http://schemas.microsoft.com/office/drawing/2014/main" id="{41A16A57-91E8-461D-AFA4-05BDF096B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7807" y="2694049"/>
                <a:ext cx="1055285" cy="1055285"/>
              </a:xfrm>
              <a:prstGeom prst="ellipse">
                <a:avLst/>
              </a:prstGeom>
              <a:ln w="28575" cap="rnd"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A8DD96-23F7-4B1B-8BF8-3DE2740CD143}"/>
                  </a:ext>
                </a:extLst>
              </p:cNvPr>
              <p:cNvSpPr txBox="1"/>
              <p:nvPr/>
            </p:nvSpPr>
            <p:spPr>
              <a:xfrm>
                <a:off x="6078861" y="2913916"/>
                <a:ext cx="3065141" cy="615553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942975" algn="l"/>
                  </a:tabLst>
                  <a:defRPr/>
                </a:pPr>
                <a:r>
                  <a:rPr lang="en-US" sz="1600" dirty="0">
                    <a:latin typeface="Abadi" panose="020B0604020104020204" pitchFamily="34" charset="0"/>
                  </a:rPr>
                  <a:t>Investment (2020)</a:t>
                </a:r>
              </a:p>
              <a:p>
                <a:pPr algn="ctr">
                  <a:tabLst>
                    <a:tab pos="942975" algn="l"/>
                  </a:tabLst>
                  <a:defRPr/>
                </a:pPr>
                <a:r>
                  <a:rPr lang="en-US" altLang="en-US" b="1" dirty="0">
                    <a:latin typeface="Abadi" panose="020B0604020104020204" pitchFamily="34" charset="0"/>
                    <a:cs typeface="Arial" charset="0"/>
                  </a:rPr>
                  <a:t>RM759 million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1F3CEF-F991-4789-A49F-E7619874BB17}"/>
                  </a:ext>
                </a:extLst>
              </p:cNvPr>
              <p:cNvSpPr/>
              <p:nvPr/>
            </p:nvSpPr>
            <p:spPr>
              <a:xfrm>
                <a:off x="6434538" y="3598719"/>
                <a:ext cx="1620908" cy="503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Domestic </a:t>
                </a:r>
              </a:p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RM267.3 million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C589C97-1A29-45B6-93BB-CA9553EDF9FE}"/>
                  </a:ext>
                </a:extLst>
              </p:cNvPr>
              <p:cNvSpPr/>
              <p:nvPr/>
            </p:nvSpPr>
            <p:spPr>
              <a:xfrm>
                <a:off x="6455722" y="4088370"/>
                <a:ext cx="1976585" cy="666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FDI</a:t>
                </a:r>
              </a:p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RM491.7 million</a:t>
                </a:r>
              </a:p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100" i="1" dirty="0">
                    <a:latin typeface="Abadi" panose="020B0604020104020204" pitchFamily="34" charset="0"/>
                    <a:cs typeface="Arial" charset="0"/>
                  </a:rPr>
                  <a:t>Source: MIDA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52AD84-2935-40FE-94A3-1A3252EB0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0822" y="5000547"/>
                <a:ext cx="1171339" cy="1140632"/>
              </a:xfrm>
              <a:prstGeom prst="ellipse">
                <a:avLst/>
              </a:prstGeom>
              <a:ln w="63500" cap="rnd">
                <a:noFill/>
              </a:ln>
              <a:effectLst/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BD8D27-A0C2-4B73-B962-0211A618A7BD}"/>
                  </a:ext>
                </a:extLst>
              </p:cNvPr>
              <p:cNvSpPr txBox="1"/>
              <p:nvPr/>
            </p:nvSpPr>
            <p:spPr>
              <a:xfrm>
                <a:off x="6119007" y="5090382"/>
                <a:ext cx="2269422" cy="6155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942975" algn="l"/>
                  </a:tabLst>
                  <a:defRPr/>
                </a:pPr>
                <a:r>
                  <a:rPr lang="en-US" sz="1600" dirty="0">
                    <a:latin typeface="Abadi" panose="020B0604020104020204" pitchFamily="34" charset="0"/>
                  </a:rPr>
                  <a:t>Workforce</a:t>
                </a:r>
              </a:p>
              <a:p>
                <a:pPr algn="ctr">
                  <a:tabLst>
                    <a:tab pos="942975" algn="l"/>
                  </a:tabLst>
                  <a:defRPr/>
                </a:pPr>
                <a:r>
                  <a:rPr lang="en-US" altLang="en-US" b="1" dirty="0">
                    <a:latin typeface="Abadi" panose="020B0604020104020204" pitchFamily="34" charset="0"/>
                    <a:cs typeface="Arial" charset="0"/>
                  </a:rPr>
                  <a:t>140,000</a:t>
                </a:r>
                <a:endParaRPr lang="en-US" altLang="en-US" b="1" u="sng" dirty="0">
                  <a:latin typeface="Abadi" panose="020B0604020104020204" pitchFamily="34" charset="0"/>
                  <a:cs typeface="Arial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97D09D-7CE0-42AE-B8EF-F788284BE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778" y="1336559"/>
                <a:ext cx="1459152" cy="1573992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BB72EF-BB54-44D6-B9B1-7800A2192EF1}"/>
                  </a:ext>
                </a:extLst>
              </p:cNvPr>
              <p:cNvSpPr txBox="1"/>
              <p:nvPr/>
            </p:nvSpPr>
            <p:spPr>
              <a:xfrm>
                <a:off x="1446307" y="2709540"/>
                <a:ext cx="2746186" cy="592262"/>
              </a:xfrm>
              <a:prstGeom prst="rect">
                <a:avLst/>
              </a:prstGeom>
              <a:solidFill>
                <a:srgbClr val="339933"/>
              </a:solidFill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600" dirty="0">
                    <a:latin typeface="Abadi" panose="020B0604020104020204" pitchFamily="34" charset="0"/>
                  </a:rPr>
                  <a:t>Export Value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en-US" b="1" dirty="0">
                    <a:latin typeface="Abadi" panose="020B0604020104020204" pitchFamily="34" charset="0"/>
                    <a:cs typeface="Arial" charset="0"/>
                  </a:rPr>
                  <a:t>RM22.02 billion </a:t>
                </a:r>
                <a:r>
                  <a:rPr lang="en-US" b="1" dirty="0">
                    <a:latin typeface="Abadi" panose="020B0604020104020204" pitchFamily="34" charset="0"/>
                  </a:rPr>
                  <a:t>(  2.14%)</a:t>
                </a:r>
                <a:endParaRPr lang="en-US" altLang="en-US" b="1" dirty="0">
                  <a:latin typeface="Abadi" panose="020B0604020104020204" pitchFamily="34" charset="0"/>
                  <a:cs typeface="Arial" charset="0"/>
                </a:endParaRPr>
              </a:p>
            </p:txBody>
          </p:sp>
          <p:cxnSp>
            <p:nvCxnSpPr>
              <p:cNvPr id="25" name="Elbow Connector 26">
                <a:extLst>
                  <a:ext uri="{FF2B5EF4-FFF2-40B4-BE49-F238E27FC236}">
                    <a16:creationId xmlns:a16="http://schemas.microsoft.com/office/drawing/2014/main" id="{5452416F-63CE-400F-AE32-C48DD184C71E}"/>
                  </a:ext>
                </a:extLst>
              </p:cNvPr>
              <p:cNvCxnSpPr>
                <a:cxnSpLocks/>
                <a:stCxn id="23" idx="2"/>
                <a:endCxn id="24" idx="1"/>
              </p:cNvCxnSpPr>
              <p:nvPr/>
            </p:nvCxnSpPr>
            <p:spPr>
              <a:xfrm rot="16200000" flipH="1">
                <a:off x="1232770" y="2792135"/>
                <a:ext cx="95121" cy="331953"/>
              </a:xfrm>
              <a:prstGeom prst="bentConnector2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ED9161-4843-428B-B612-709FF0F5B024}"/>
                  </a:ext>
                </a:extLst>
              </p:cNvPr>
              <p:cNvSpPr txBox="1"/>
              <p:nvPr/>
            </p:nvSpPr>
            <p:spPr>
              <a:xfrm>
                <a:off x="1587436" y="3366159"/>
                <a:ext cx="2833744" cy="1125299"/>
              </a:xfrm>
              <a:prstGeom prst="rect">
                <a:avLst/>
              </a:prstGeom>
              <a:noFill/>
              <a:ln w="444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400" b="1" dirty="0">
                    <a:latin typeface="Abadi" panose="020B0604020104020204" pitchFamily="34" charset="0"/>
                    <a:cs typeface="Arial" charset="0"/>
                  </a:rPr>
                  <a:t>Export Growth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 err="1">
                    <a:latin typeface="Abadi" panose="020B0604020104020204" pitchFamily="34" charset="0"/>
                  </a:rPr>
                  <a:t>Sawntimber</a:t>
                </a:r>
                <a:r>
                  <a:rPr lang="en-US" altLang="en-US" sz="1400" dirty="0">
                    <a:latin typeface="Abadi" panose="020B0604020104020204" pitchFamily="34" charset="0"/>
                  </a:rPr>
                  <a:t>  </a:t>
                </a: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   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29.2%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Chipboard/Particleboard    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27.4%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Wooden Furniture   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16.2%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Plywood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    16.5%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D7ACBE-3628-4BF5-B977-66B45789E742}"/>
                  </a:ext>
                </a:extLst>
              </p:cNvPr>
              <p:cNvSpPr txBox="1"/>
              <p:nvPr/>
            </p:nvSpPr>
            <p:spPr>
              <a:xfrm>
                <a:off x="1559294" y="4554305"/>
                <a:ext cx="2120201" cy="1125299"/>
              </a:xfrm>
              <a:prstGeom prst="rect">
                <a:avLst/>
              </a:prstGeom>
              <a:noFill/>
              <a:ln w="444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400" b="1" dirty="0">
                    <a:latin typeface="Abadi" panose="020B0604020104020204" pitchFamily="34" charset="0"/>
                    <a:cs typeface="Arial" charset="0"/>
                  </a:rPr>
                  <a:t>Export Market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USA 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RM7,447 million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latin typeface="Abadi" panose="020B0604020104020204" pitchFamily="34" charset="0"/>
                  </a:rPr>
                  <a:t>Japan </a:t>
                </a:r>
                <a:r>
                  <a:rPr lang="en-US" sz="1400" b="1" dirty="0">
                    <a:latin typeface="Abadi" panose="020B0604020104020204" pitchFamily="34" charset="0"/>
                    <a:cs typeface="Arial" charset="0"/>
                  </a:rPr>
                  <a:t>RM2,734 million</a:t>
                </a:r>
                <a:endParaRPr lang="en-US" altLang="en-US" sz="1400" b="1" dirty="0">
                  <a:latin typeface="Abadi" panose="020B0604020104020204" pitchFamily="34" charset="0"/>
                  <a:cs typeface="Arial" charset="0"/>
                </a:endParaRP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China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 RM 2,250 million</a:t>
                </a:r>
              </a:p>
              <a:p>
                <a:pPr marL="180975" indent="-180975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Australia </a:t>
                </a: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RM 878 million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7C66EF-0644-498D-A002-2A80AE747235}"/>
                  </a:ext>
                </a:extLst>
              </p:cNvPr>
              <p:cNvSpPr txBox="1"/>
              <p:nvPr/>
            </p:nvSpPr>
            <p:spPr>
              <a:xfrm>
                <a:off x="1604160" y="5753744"/>
                <a:ext cx="2501166" cy="918006"/>
              </a:xfrm>
              <a:prstGeom prst="rect">
                <a:avLst/>
              </a:prstGeom>
              <a:noFill/>
              <a:ln w="444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42975" algn="l"/>
                  </a:tabLst>
                  <a:defRPr/>
                </a:pPr>
                <a:r>
                  <a:rPr lang="en-US" sz="1400" b="1" dirty="0">
                    <a:latin typeface="Abadi" panose="020B0604020104020204" pitchFamily="34" charset="0"/>
                    <a:cs typeface="Arial" charset="0"/>
                  </a:rPr>
                  <a:t>Value-added product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tabLst>
                    <a:tab pos="942975" algn="l"/>
                  </a:tabLst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Peninsular 80.2%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tabLst>
                    <a:tab pos="942975" algn="l"/>
                  </a:tabLst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Sabah 6.1%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tabLst>
                    <a:tab pos="942975" algn="l"/>
                  </a:tabLst>
                  <a:defRPr/>
                </a:pPr>
                <a:r>
                  <a:rPr lang="en-US" altLang="en-US" sz="1400" dirty="0">
                    <a:latin typeface="Abadi" panose="020B0604020104020204" pitchFamily="34" charset="0"/>
                  </a:rPr>
                  <a:t>Sarawak 2.2%</a:t>
                </a:r>
              </a:p>
            </p:txBody>
          </p:sp>
          <p:cxnSp>
            <p:nvCxnSpPr>
              <p:cNvPr id="29" name="Elbow Connector 16">
                <a:extLst>
                  <a:ext uri="{FF2B5EF4-FFF2-40B4-BE49-F238E27FC236}">
                    <a16:creationId xmlns:a16="http://schemas.microsoft.com/office/drawing/2014/main" id="{EEFB9049-5230-4CE8-9C88-88572068F4DD}"/>
                  </a:ext>
                </a:extLst>
              </p:cNvPr>
              <p:cNvCxnSpPr>
                <a:cxnSpLocks/>
                <a:stCxn id="24" idx="1"/>
                <a:endCxn id="26" idx="1"/>
              </p:cNvCxnSpPr>
              <p:nvPr/>
            </p:nvCxnSpPr>
            <p:spPr>
              <a:xfrm rot="10800000" flipH="1" flipV="1">
                <a:off x="1446306" y="3005672"/>
                <a:ext cx="141129" cy="923137"/>
              </a:xfrm>
              <a:prstGeom prst="bentConnector3">
                <a:avLst>
                  <a:gd name="adj1" fmla="val -12945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46">
                <a:extLst>
                  <a:ext uri="{FF2B5EF4-FFF2-40B4-BE49-F238E27FC236}">
                    <a16:creationId xmlns:a16="http://schemas.microsoft.com/office/drawing/2014/main" id="{AFDB7C11-3145-4B79-8F71-9BEDCADDCA61}"/>
                  </a:ext>
                </a:extLst>
              </p:cNvPr>
              <p:cNvCxnSpPr>
                <a:stCxn id="24" idx="1"/>
                <a:endCxn id="27" idx="1"/>
              </p:cNvCxnSpPr>
              <p:nvPr/>
            </p:nvCxnSpPr>
            <p:spPr>
              <a:xfrm rot="10800000" flipH="1" flipV="1">
                <a:off x="1446306" y="3005671"/>
                <a:ext cx="112987" cy="2111283"/>
              </a:xfrm>
              <a:prstGeom prst="bentConnector3">
                <a:avLst>
                  <a:gd name="adj1" fmla="val -161704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49">
                <a:extLst>
                  <a:ext uri="{FF2B5EF4-FFF2-40B4-BE49-F238E27FC236}">
                    <a16:creationId xmlns:a16="http://schemas.microsoft.com/office/drawing/2014/main" id="{DF5139DF-8D84-49E4-B80F-303738D1C6A0}"/>
                  </a:ext>
                </a:extLst>
              </p:cNvPr>
              <p:cNvCxnSpPr>
                <a:stCxn id="24" idx="1"/>
                <a:endCxn id="28" idx="1"/>
              </p:cNvCxnSpPr>
              <p:nvPr/>
            </p:nvCxnSpPr>
            <p:spPr>
              <a:xfrm rot="10800000" flipH="1" flipV="1">
                <a:off x="1446307" y="3005670"/>
                <a:ext cx="157853" cy="3207076"/>
              </a:xfrm>
              <a:prstGeom prst="bentConnector3">
                <a:avLst>
                  <a:gd name="adj1" fmla="val -11574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70">
                <a:extLst>
                  <a:ext uri="{FF2B5EF4-FFF2-40B4-BE49-F238E27FC236}">
                    <a16:creationId xmlns:a16="http://schemas.microsoft.com/office/drawing/2014/main" id="{92FB796D-C289-4495-8AB4-D513740D2382}"/>
                  </a:ext>
                </a:extLst>
              </p:cNvPr>
              <p:cNvCxnSpPr>
                <a:stCxn id="18" idx="1"/>
              </p:cNvCxnSpPr>
              <p:nvPr/>
            </p:nvCxnSpPr>
            <p:spPr>
              <a:xfrm rot="10800000" flipH="1" flipV="1">
                <a:off x="6078860" y="3221690"/>
                <a:ext cx="355679" cy="620616"/>
              </a:xfrm>
              <a:prstGeom prst="bentConnector3">
                <a:avLst>
                  <a:gd name="adj1" fmla="val -64271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76">
                <a:extLst>
                  <a:ext uri="{FF2B5EF4-FFF2-40B4-BE49-F238E27FC236}">
                    <a16:creationId xmlns:a16="http://schemas.microsoft.com/office/drawing/2014/main" id="{3725DF94-5C2E-4E3B-996A-F92F5530E4C4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rot="10800000" flipH="1" flipV="1">
                <a:off x="6078859" y="3221692"/>
                <a:ext cx="355678" cy="1200401"/>
              </a:xfrm>
              <a:prstGeom prst="bentConnector3">
                <a:avLst>
                  <a:gd name="adj1" fmla="val -64272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81">
                <a:extLst>
                  <a:ext uri="{FF2B5EF4-FFF2-40B4-BE49-F238E27FC236}">
                    <a16:creationId xmlns:a16="http://schemas.microsoft.com/office/drawing/2014/main" id="{80CBC2BC-9F39-4EA0-BD1D-7BDA52CAE03C}"/>
                  </a:ext>
                </a:extLst>
              </p:cNvPr>
              <p:cNvCxnSpPr>
                <a:stCxn id="17" idx="6"/>
                <a:endCxn id="18" idx="1"/>
              </p:cNvCxnSpPr>
              <p:nvPr/>
            </p:nvCxnSpPr>
            <p:spPr>
              <a:xfrm>
                <a:off x="5643092" y="3221692"/>
                <a:ext cx="435769" cy="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B5761C-B84A-4784-8290-C253068F56AC}"/>
                  </a:ext>
                </a:extLst>
              </p:cNvPr>
              <p:cNvSpPr txBox="1"/>
              <p:nvPr/>
            </p:nvSpPr>
            <p:spPr>
              <a:xfrm>
                <a:off x="4421180" y="1218040"/>
                <a:ext cx="3892646" cy="6218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180975" algn="just">
                  <a:defRPr/>
                </a:pPr>
                <a:r>
                  <a:rPr lang="en-US" altLang="en-US" b="1" dirty="0">
                    <a:latin typeface="Abadi" panose="020B0604020104020204" pitchFamily="34" charset="0"/>
                    <a:cs typeface="Arial" charset="0"/>
                  </a:rPr>
                  <a:t>3</a:t>
                </a:r>
                <a:r>
                  <a:rPr lang="en-US" altLang="en-US" b="1" baseline="30000" dirty="0">
                    <a:latin typeface="Abadi" panose="020B0604020104020204" pitchFamily="34" charset="0"/>
                    <a:cs typeface="Arial" charset="0"/>
                  </a:rPr>
                  <a:t>rd</a:t>
                </a:r>
                <a:r>
                  <a:rPr lang="en-US" altLang="en-US" b="1" dirty="0">
                    <a:latin typeface="Abadi" panose="020B0604020104020204" pitchFamily="34" charset="0"/>
                    <a:cs typeface="Arial" charset="0"/>
                  </a:rPr>
                  <a:t> </a:t>
                </a:r>
                <a:r>
                  <a:rPr lang="en-US" altLang="en-US" dirty="0">
                    <a:latin typeface="Abadi" panose="020B0604020104020204" pitchFamily="34" charset="0"/>
                    <a:cs typeface="Arial" charset="0"/>
                  </a:rPr>
                  <a:t>after palm oil and rubber </a:t>
                </a:r>
                <a:r>
                  <a:rPr lang="en-US" altLang="en-US" dirty="0">
                    <a:latin typeface="Abadi" panose="020B0604020104020204" pitchFamily="34" charset="0"/>
                  </a:rPr>
                  <a:t> </a:t>
                </a:r>
              </a:p>
              <a:p>
                <a:pPr marL="180975" algn="just">
                  <a:defRPr/>
                </a:pPr>
                <a:r>
                  <a:rPr lang="en-US" altLang="en-US" b="1" dirty="0">
                    <a:latin typeface="Abadi" panose="020B0604020104020204" pitchFamily="34" charset="0"/>
                  </a:rPr>
                  <a:t>(2020: 14.63%)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F4E8FB2-62A8-4AD1-AC4B-3F49427E9AA4}"/>
                  </a:ext>
                </a:extLst>
              </p:cNvPr>
              <p:cNvSpPr/>
              <p:nvPr/>
            </p:nvSpPr>
            <p:spPr>
              <a:xfrm>
                <a:off x="6383157" y="5730738"/>
                <a:ext cx="1943234" cy="296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55% </a:t>
                </a: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Foreign Labor</a:t>
                </a:r>
              </a:p>
            </p:txBody>
          </p:sp>
          <p:cxnSp>
            <p:nvCxnSpPr>
              <p:cNvPr id="37" name="Elbow Connector 29">
                <a:extLst>
                  <a:ext uri="{FF2B5EF4-FFF2-40B4-BE49-F238E27FC236}">
                    <a16:creationId xmlns:a16="http://schemas.microsoft.com/office/drawing/2014/main" id="{9033A17B-4996-46FF-A1D6-8B16D6940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293" y="5396859"/>
                <a:ext cx="518986" cy="497279"/>
              </a:xfrm>
              <a:prstGeom prst="bentConnector3">
                <a:avLst>
                  <a:gd name="adj1" fmla="val 29592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7EF7E7-77DE-4020-B53B-7CC23D09863C}"/>
                  </a:ext>
                </a:extLst>
              </p:cNvPr>
              <p:cNvSpPr/>
              <p:nvPr/>
            </p:nvSpPr>
            <p:spPr>
              <a:xfrm>
                <a:off x="6361976" y="6025542"/>
                <a:ext cx="808675" cy="296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942975" algn="l"/>
                  </a:tabLst>
                  <a:defRPr/>
                </a:pPr>
                <a:r>
                  <a:rPr lang="en-US" altLang="en-US" sz="1400" b="1" dirty="0">
                    <a:latin typeface="Abadi" panose="020B0604020104020204" pitchFamily="34" charset="0"/>
                    <a:cs typeface="Arial" charset="0"/>
                  </a:rPr>
                  <a:t>45%</a:t>
                </a:r>
                <a:r>
                  <a:rPr lang="en-US" altLang="en-US" sz="1400" dirty="0">
                    <a:latin typeface="Abadi" panose="020B0604020104020204" pitchFamily="34" charset="0"/>
                    <a:cs typeface="Arial" charset="0"/>
                  </a:rPr>
                  <a:t> Local</a:t>
                </a:r>
              </a:p>
            </p:txBody>
          </p:sp>
          <p:cxnSp>
            <p:nvCxnSpPr>
              <p:cNvPr id="39" name="Elbow Connector 36">
                <a:extLst>
                  <a:ext uri="{FF2B5EF4-FFF2-40B4-BE49-F238E27FC236}">
                    <a16:creationId xmlns:a16="http://schemas.microsoft.com/office/drawing/2014/main" id="{22EFC91B-B762-4924-9DC9-F9C5B479514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097823" y="5398158"/>
                <a:ext cx="211195" cy="792315"/>
              </a:xfrm>
              <a:prstGeom prst="bentConnector3">
                <a:avLst>
                  <a:gd name="adj1" fmla="val -86510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489D29-14B4-4F28-9D7B-E5F41C77ADA2}"/>
                  </a:ext>
                </a:extLst>
              </p:cNvPr>
              <p:cNvSpPr/>
              <p:nvPr/>
            </p:nvSpPr>
            <p:spPr>
              <a:xfrm>
                <a:off x="2551771" y="1189118"/>
                <a:ext cx="2042809" cy="5034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400" b="1" dirty="0">
                    <a:latin typeface="Abadi" panose="020B0604020104020204" pitchFamily="34" charset="0"/>
                  </a:rPr>
                  <a:t>EXPORT 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en-US" sz="1400" b="1" dirty="0">
                    <a:latin typeface="Abadi" panose="020B0604020104020204" pitchFamily="34" charset="0"/>
                  </a:rPr>
                  <a:t>CONTRIBUTION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542310-ADA4-43AC-8F06-47668D24C207}"/>
                  </a:ext>
                </a:extLst>
              </p:cNvPr>
              <p:cNvSpPr txBox="1"/>
              <p:nvPr/>
            </p:nvSpPr>
            <p:spPr>
              <a:xfrm>
                <a:off x="4410156" y="1976433"/>
                <a:ext cx="3903670" cy="3553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180975" algn="just">
                  <a:defRPr/>
                </a:pPr>
                <a:r>
                  <a:rPr lang="en-US" altLang="en-US" dirty="0">
                    <a:latin typeface="Abadi" panose="020B0604020104020204" pitchFamily="34" charset="0"/>
                  </a:rPr>
                  <a:t>Malaysia ranked 8</a:t>
                </a:r>
                <a:r>
                  <a:rPr lang="en-US" altLang="en-US" baseline="30000" dirty="0">
                    <a:latin typeface="Abadi" panose="020B0604020104020204" pitchFamily="34" charset="0"/>
                  </a:rPr>
                  <a:t>th</a:t>
                </a:r>
                <a:r>
                  <a:rPr lang="en-US" altLang="en-US" dirty="0">
                    <a:latin typeface="Abadi" panose="020B0604020104020204" pitchFamily="34" charset="0"/>
                  </a:rPr>
                  <a:t> as furniture exporter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93EC6BF-7EAD-4E3F-A468-31C2488EF476}"/>
                  </a:ext>
                </a:extLst>
              </p:cNvPr>
              <p:cNvSpPr/>
              <p:nvPr/>
            </p:nvSpPr>
            <p:spPr>
              <a:xfrm>
                <a:off x="2545000" y="1944973"/>
                <a:ext cx="2042809" cy="307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400" b="1" dirty="0">
                    <a:latin typeface="Abadi" panose="020B0604020104020204" pitchFamily="34" charset="0"/>
                  </a:rPr>
                  <a:t>FURNITURE INDUSTRY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63ACF4-42BD-4B80-951B-737807B1BFBA}"/>
                </a:ext>
              </a:extLst>
            </p:cNvPr>
            <p:cNvSpPr txBox="1"/>
            <p:nvPr/>
          </p:nvSpPr>
          <p:spPr>
            <a:xfrm>
              <a:off x="4617018" y="2932634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latin typeface="Abadi" panose="020B0604020104020204" pitchFamily="34" charset="0"/>
                  <a:cs typeface="Arial" charset="0"/>
                </a:rPr>
                <a:t>↓</a:t>
              </a:r>
              <a:endParaRPr lang="en-MY" b="1" dirty="0">
                <a:latin typeface="Abadi" panose="020B06040201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517F0E-5E64-44E2-93B9-EE49A4CD271E}"/>
                </a:ext>
              </a:extLst>
            </p:cNvPr>
            <p:cNvSpPr txBox="1"/>
            <p:nvPr/>
          </p:nvSpPr>
          <p:spPr>
            <a:xfrm>
              <a:off x="4065960" y="3542236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latin typeface="Abadi" panose="020B0604020104020204" pitchFamily="34" charset="0"/>
                  <a:cs typeface="Arial" charset="0"/>
                </a:rPr>
                <a:t>↓</a:t>
              </a:r>
              <a:endParaRPr lang="en-MY" b="1" dirty="0">
                <a:latin typeface="Abadi" panose="020B06040201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7ED728-D1B1-4485-AA50-D6BE9F185184}"/>
                </a:ext>
              </a:extLst>
            </p:cNvPr>
            <p:cNvSpPr txBox="1"/>
            <p:nvPr/>
          </p:nvSpPr>
          <p:spPr>
            <a:xfrm>
              <a:off x="3839420" y="4138307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latin typeface="Abadi" panose="020B0604020104020204" pitchFamily="34" charset="0"/>
                  <a:cs typeface="Arial" charset="0"/>
                </a:rPr>
                <a:t>↓</a:t>
              </a:r>
              <a:endParaRPr lang="en-MY" b="1" dirty="0">
                <a:latin typeface="Abadi" panose="020B06040201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93ADDF-229E-4FB3-9F8A-02E1BE8D54AA}"/>
                </a:ext>
              </a:extLst>
            </p:cNvPr>
            <p:cNvSpPr txBox="1"/>
            <p:nvPr/>
          </p:nvSpPr>
          <p:spPr>
            <a:xfrm>
              <a:off x="4796185" y="3707692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latin typeface="Abadi" panose="020B0604020104020204" pitchFamily="34" charset="0"/>
                  <a:cs typeface="Arial"/>
                </a:rPr>
                <a:t>↑</a:t>
              </a:r>
              <a:endParaRPr lang="en-MY" b="1" dirty="0">
                <a:latin typeface="Abadi" panose="020B06040201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DE2982-8464-4792-8B33-7F915188DBE6}"/>
                </a:ext>
              </a:extLst>
            </p:cNvPr>
            <p:cNvSpPr txBox="1"/>
            <p:nvPr/>
          </p:nvSpPr>
          <p:spPr>
            <a:xfrm>
              <a:off x="4371058" y="3909708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b="1" dirty="0">
                  <a:latin typeface="Abadi" panose="020B0604020104020204" pitchFamily="34" charset="0"/>
                  <a:cs typeface="Arial"/>
                </a:rPr>
                <a:t>↑</a:t>
              </a:r>
              <a:endParaRPr lang="en-MY" b="1" dirty="0">
                <a:latin typeface="Abadi" panose="020B06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50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1"/>
            <a:ext cx="10515600" cy="655292"/>
          </a:xfrm>
        </p:spPr>
        <p:txBody>
          <a:bodyPr>
            <a:noAutofit/>
          </a:bodyPr>
          <a:lstStyle/>
          <a:p>
            <a:pPr algn="ctr"/>
            <a:r>
              <a:rPr lang="en-MY" sz="2800" b="1" dirty="0">
                <a:latin typeface="Gill Sans MT" panose="020B0502020104020203" pitchFamily="34" charset="0"/>
              </a:rPr>
              <a:t>MALAYSIA: NUMBER OF MILLS,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4DDD7-7A6A-4C0E-8000-FE3D09212485}"/>
              </a:ext>
            </a:extLst>
          </p:cNvPr>
          <p:cNvGrpSpPr/>
          <p:nvPr/>
        </p:nvGrpSpPr>
        <p:grpSpPr>
          <a:xfrm>
            <a:off x="940904" y="930868"/>
            <a:ext cx="10793896" cy="5438188"/>
            <a:chOff x="2133600" y="930868"/>
            <a:chExt cx="8153400" cy="5438188"/>
          </a:xfrm>
        </p:grpSpPr>
        <p:pic>
          <p:nvPicPr>
            <p:cNvPr id="12" name="Picture 2" descr="C:\Users\shahbadri\Desktop\nec\picture\map malaysia.png">
              <a:extLst>
                <a:ext uri="{FF2B5EF4-FFF2-40B4-BE49-F238E27FC236}">
                  <a16:creationId xmlns:a16="http://schemas.microsoft.com/office/drawing/2014/main" id="{352380D0-8253-480D-8ED5-F092A1AA8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44709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963" y="1505007"/>
              <a:ext cx="4059367" cy="219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lowchart: Punched Tape 12">
              <a:extLst>
                <a:ext uri="{FF2B5EF4-FFF2-40B4-BE49-F238E27FC236}">
                  <a16:creationId xmlns:a16="http://schemas.microsoft.com/office/drawing/2014/main" id="{D26B0EAD-FE2E-4662-BE4E-3C2DC659F2DD}"/>
                </a:ext>
              </a:extLst>
            </p:cNvPr>
            <p:cNvSpPr/>
            <p:nvPr/>
          </p:nvSpPr>
          <p:spPr>
            <a:xfrm>
              <a:off x="5242670" y="1188186"/>
              <a:ext cx="2652312" cy="753373"/>
            </a:xfrm>
            <a:prstGeom prst="flowChartPunchedTap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MY" b="1" dirty="0">
                  <a:solidFill>
                    <a:schemeClr val="tx1"/>
                  </a:solidFill>
                </a:rPr>
                <a:t>TOTAL MALAYSIA: 1,901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81F16B-3134-4625-90DD-13300BD6EE65}"/>
                </a:ext>
              </a:extLst>
            </p:cNvPr>
            <p:cNvSpPr/>
            <p:nvPr/>
          </p:nvSpPr>
          <p:spPr>
            <a:xfrm>
              <a:off x="3458950" y="3183732"/>
              <a:ext cx="1098947" cy="55006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rIns="34290" spcCol="1270" anchor="ctr"/>
            <a:lstStyle/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Peninsular</a:t>
              </a:r>
            </a:p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1,565</a:t>
              </a:r>
            </a:p>
            <a:p>
              <a:pPr algn="ctr" defTabSz="600075">
                <a:lnSpc>
                  <a:spcPct val="90000"/>
                </a:lnSpc>
                <a:defRPr/>
              </a:pP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B3DF11-EA73-4FC1-A9C5-A4B57D7BB327}"/>
                </a:ext>
              </a:extLst>
            </p:cNvPr>
            <p:cNvSpPr/>
            <p:nvPr/>
          </p:nvSpPr>
          <p:spPr bwMode="auto">
            <a:xfrm>
              <a:off x="4685299" y="2658293"/>
              <a:ext cx="138113" cy="132159"/>
            </a:xfrm>
            <a:prstGeom prst="ellipse">
              <a:avLst/>
            </a:prstGeom>
            <a:solidFill>
              <a:srgbClr val="E2ECF6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endParaRPr lang="en-MY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088D27-99F9-48B0-B4E8-4695B6FC7C2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3963" y="2724369"/>
              <a:ext cx="66897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5E4DA4-65F9-4664-BA33-BB7EA53020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08419" y="2724372"/>
              <a:ext cx="2" cy="4593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C1FC81-CBD5-4503-9DD4-428D438E3197}"/>
                </a:ext>
              </a:extLst>
            </p:cNvPr>
            <p:cNvSpPr/>
            <p:nvPr/>
          </p:nvSpPr>
          <p:spPr bwMode="auto">
            <a:xfrm>
              <a:off x="6746795" y="3201123"/>
              <a:ext cx="138113" cy="132159"/>
            </a:xfrm>
            <a:prstGeom prst="ellipse">
              <a:avLst/>
            </a:prstGeom>
            <a:solidFill>
              <a:srgbClr val="E2ECF6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endParaRPr lang="en-MY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49006C-A1BE-4734-9B78-6CE6316887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15849" y="2879904"/>
              <a:ext cx="0" cy="28600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35C76C-E7CD-4866-8F77-D6530579E002}"/>
                </a:ext>
              </a:extLst>
            </p:cNvPr>
            <p:cNvSpPr/>
            <p:nvPr/>
          </p:nvSpPr>
          <p:spPr>
            <a:xfrm>
              <a:off x="6223216" y="2383876"/>
              <a:ext cx="1145381" cy="55006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rIns="34290" spcCol="1270" anchor="ctr"/>
            <a:lstStyle/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Sarawak</a:t>
              </a:r>
            </a:p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236</a:t>
              </a:r>
            </a:p>
            <a:p>
              <a:pPr algn="ctr" defTabSz="600075">
                <a:lnSpc>
                  <a:spcPct val="90000"/>
                </a:lnSpc>
                <a:defRPr/>
              </a:pP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4862F9-EBEA-4788-B39A-0A5A9C465877}"/>
                </a:ext>
              </a:extLst>
            </p:cNvPr>
            <p:cNvSpPr/>
            <p:nvPr/>
          </p:nvSpPr>
          <p:spPr bwMode="auto">
            <a:xfrm>
              <a:off x="7494195" y="2693473"/>
              <a:ext cx="138113" cy="132160"/>
            </a:xfrm>
            <a:prstGeom prst="ellipse">
              <a:avLst/>
            </a:prstGeom>
            <a:solidFill>
              <a:srgbClr val="E2ECF6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endParaRPr lang="en-MY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12085F-8989-4CFA-81B7-C73EEEF8051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63248" y="2444225"/>
              <a:ext cx="331734" cy="3153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3FCA0C-009E-4893-A69D-9B587E46674A}"/>
                </a:ext>
              </a:extLst>
            </p:cNvPr>
            <p:cNvSpPr/>
            <p:nvPr/>
          </p:nvSpPr>
          <p:spPr>
            <a:xfrm>
              <a:off x="7460579" y="2208293"/>
              <a:ext cx="1147763" cy="5512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rIns="34290" spcCol="1270" anchor="ctr"/>
            <a:lstStyle/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Sabah</a:t>
              </a:r>
            </a:p>
            <a:p>
              <a:pPr algn="ctr" defTabSz="600075">
                <a:lnSpc>
                  <a:spcPct val="90000"/>
                </a:lnSpc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ctr" defTabSz="600075">
                <a:lnSpc>
                  <a:spcPct val="90000"/>
                </a:lnSpc>
                <a:defRPr/>
              </a:pP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CE3A9ECE-066C-4868-93E8-CC5756F75D3B}"/>
                </a:ext>
              </a:extLst>
            </p:cNvPr>
            <p:cNvSpPr txBox="1">
              <a:spLocks/>
            </p:cNvSpPr>
            <p:nvPr/>
          </p:nvSpPr>
          <p:spPr>
            <a:xfrm>
              <a:off x="3809173" y="930868"/>
              <a:ext cx="5322301" cy="50083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MY" sz="1800" b="1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( MTIB’S CENCUS DATA)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4DCE2C-DCE3-4502-A62A-20BCA5B186C4}"/>
                </a:ext>
              </a:extLst>
            </p:cNvPr>
            <p:cNvGrpSpPr/>
            <p:nvPr/>
          </p:nvGrpSpPr>
          <p:grpSpPr>
            <a:xfrm>
              <a:off x="2133600" y="3581054"/>
              <a:ext cx="8153400" cy="2788002"/>
              <a:chOff x="1427172" y="3581055"/>
              <a:chExt cx="6814951" cy="2150973"/>
            </a:xfrm>
          </p:grpSpPr>
          <p:cxnSp>
            <p:nvCxnSpPr>
              <p:cNvPr id="26" name="Straight Connector 49">
                <a:extLst>
                  <a:ext uri="{FF2B5EF4-FFF2-40B4-BE49-F238E27FC236}">
                    <a16:creationId xmlns:a16="http://schemas.microsoft.com/office/drawing/2014/main" id="{87969A48-CC0A-423F-ACD6-7D520D5DC8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27172" y="3581447"/>
                <a:ext cx="6286500" cy="0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52">
                <a:extLst>
                  <a:ext uri="{FF2B5EF4-FFF2-40B4-BE49-F238E27FC236}">
                    <a16:creationId xmlns:a16="http://schemas.microsoft.com/office/drawing/2014/main" id="{8886652D-F6C6-49FF-826B-8DE90F0F7F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56082" y="4289803"/>
                <a:ext cx="6286500" cy="0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52">
                <a:extLst>
                  <a:ext uri="{FF2B5EF4-FFF2-40B4-BE49-F238E27FC236}">
                    <a16:creationId xmlns:a16="http://schemas.microsoft.com/office/drawing/2014/main" id="{63189FC0-2EEC-4305-845A-60847A1601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27172" y="5070024"/>
                <a:ext cx="6286500" cy="0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F025CE-E3BE-4C0C-B7D4-62D7548BC2A0}"/>
                  </a:ext>
                </a:extLst>
              </p:cNvPr>
              <p:cNvSpPr/>
              <p:nvPr/>
            </p:nvSpPr>
            <p:spPr>
              <a:xfrm>
                <a:off x="1651053" y="3707828"/>
                <a:ext cx="567786" cy="484859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-22000" b="-22000"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BE13884-AF72-467D-9638-7945E90659B8}"/>
                  </a:ext>
                </a:extLst>
              </p:cNvPr>
              <p:cNvSpPr/>
              <p:nvPr/>
            </p:nvSpPr>
            <p:spPr>
              <a:xfrm>
                <a:off x="1641385" y="4444927"/>
                <a:ext cx="577454" cy="469979"/>
              </a:xfrm>
              <a:prstGeom prst="rect">
                <a:avLst/>
              </a:pr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D83B1E3-5EA4-4C5E-9124-E41D8A34678A}"/>
                  </a:ext>
                </a:extLst>
              </p:cNvPr>
              <p:cNvSpPr/>
              <p:nvPr/>
            </p:nvSpPr>
            <p:spPr>
              <a:xfrm>
                <a:off x="1624718" y="5225147"/>
                <a:ext cx="594122" cy="469978"/>
              </a:xfrm>
              <a:prstGeom prst="rect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A4345C4-8FA4-4602-98A9-9766D979FA47}"/>
                  </a:ext>
                </a:extLst>
              </p:cNvPr>
              <p:cNvSpPr/>
              <p:nvPr/>
            </p:nvSpPr>
            <p:spPr>
              <a:xfrm>
                <a:off x="2247752" y="3762159"/>
                <a:ext cx="1225153" cy="3729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050" b="1" i="1" dirty="0"/>
                  <a:t>Furniture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50" b="1" i="1" dirty="0"/>
                  <a:t>745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05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5E1C1C-1CAF-4CF2-A04A-5FFB80E75ABF}"/>
                  </a:ext>
                </a:extLst>
              </p:cNvPr>
              <p:cNvSpPr/>
              <p:nvPr/>
            </p:nvSpPr>
            <p:spPr>
              <a:xfrm>
                <a:off x="2247751" y="4528080"/>
                <a:ext cx="1057275" cy="3729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050" b="1" i="1" dirty="0"/>
                  <a:t>Sawmills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050" b="1" i="1" dirty="0"/>
                  <a:t>587 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105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463123B-4A1C-4707-81A1-EBB806CB635C}"/>
                  </a:ext>
                </a:extLst>
              </p:cNvPr>
              <p:cNvSpPr/>
              <p:nvPr/>
            </p:nvSpPr>
            <p:spPr>
              <a:xfrm>
                <a:off x="2245368" y="5278408"/>
                <a:ext cx="1227534" cy="320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 err="1"/>
                  <a:t>Mouldings</a:t>
                </a:r>
                <a:endParaRPr lang="en-US" sz="1050" b="1" i="1" dirty="0"/>
              </a:p>
              <a:p>
                <a:pPr>
                  <a:defRPr/>
                </a:pPr>
                <a:r>
                  <a:rPr lang="en-US" sz="1050" b="1" i="1" dirty="0"/>
                  <a:t>82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818583A-6B26-4CFF-869C-994B14808696}"/>
                  </a:ext>
                </a:extLst>
              </p:cNvPr>
              <p:cNvSpPr/>
              <p:nvPr/>
            </p:nvSpPr>
            <p:spPr>
              <a:xfrm>
                <a:off x="3543172" y="3691666"/>
                <a:ext cx="567928" cy="484585"/>
              </a:xfrm>
              <a:prstGeom prst="rect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0714C9-B85F-453F-A809-0559D17EBE43}"/>
                  </a:ext>
                </a:extLst>
              </p:cNvPr>
              <p:cNvSpPr/>
              <p:nvPr/>
            </p:nvSpPr>
            <p:spPr>
              <a:xfrm>
                <a:off x="3543173" y="4506301"/>
                <a:ext cx="600075" cy="464344"/>
              </a:xfrm>
              <a:prstGeom prst="rect">
                <a:avLst/>
              </a:pr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F709F7-04AA-40C3-8219-4A690BF36B13}"/>
                  </a:ext>
                </a:extLst>
              </p:cNvPr>
              <p:cNvSpPr/>
              <p:nvPr/>
            </p:nvSpPr>
            <p:spPr>
              <a:xfrm>
                <a:off x="3499431" y="5295333"/>
                <a:ext cx="642938" cy="416719"/>
              </a:xfrm>
              <a:prstGeom prst="rect">
                <a:avLst/>
              </a:prstGeom>
              <a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41CE906-EBD3-403C-9E96-B89796C0CF8A}"/>
                  </a:ext>
                </a:extLst>
              </p:cNvPr>
              <p:cNvSpPr/>
              <p:nvPr/>
            </p:nvSpPr>
            <p:spPr>
              <a:xfrm>
                <a:off x="4164844" y="3642484"/>
                <a:ext cx="1470422" cy="445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/>
                  <a:t>Plywood/ Veneer/ </a:t>
                </a:r>
                <a:r>
                  <a:rPr lang="en-US" sz="1050" b="1" i="1" dirty="0" err="1"/>
                  <a:t>Polyply</a:t>
                </a:r>
                <a:r>
                  <a:rPr lang="en-US" sz="1050" b="1" i="1" dirty="0"/>
                  <a:t>/ Blockboard/ Laminated Board</a:t>
                </a:r>
              </a:p>
              <a:p>
                <a:pPr>
                  <a:defRPr/>
                </a:pPr>
                <a:r>
                  <a:rPr lang="en-US" sz="1050" b="1" dirty="0"/>
                  <a:t>176	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64C1996-C752-4D21-86F1-5A47A4EE90B0}"/>
                  </a:ext>
                </a:extLst>
              </p:cNvPr>
              <p:cNvSpPr/>
              <p:nvPr/>
            </p:nvSpPr>
            <p:spPr>
              <a:xfrm>
                <a:off x="4159135" y="4439080"/>
                <a:ext cx="1379934" cy="320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/>
                  <a:t>Kiln Drying/ Preservation Plants</a:t>
                </a:r>
              </a:p>
              <a:p>
                <a:pPr>
                  <a:defRPr/>
                </a:pPr>
                <a:r>
                  <a:rPr lang="en-US" sz="1050" b="1" dirty="0"/>
                  <a:t>39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7D8510-2A02-492A-A09F-1401BF386261}"/>
                  </a:ext>
                </a:extLst>
              </p:cNvPr>
              <p:cNvSpPr/>
              <p:nvPr/>
            </p:nvSpPr>
            <p:spPr>
              <a:xfrm>
                <a:off x="4111101" y="5181600"/>
                <a:ext cx="1670447" cy="320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/>
                  <a:t>Woodchip/ Particleboard/ Chipboard </a:t>
                </a:r>
              </a:p>
              <a:p>
                <a:pPr>
                  <a:defRPr/>
                </a:pPr>
                <a:r>
                  <a:rPr lang="en-US" sz="1050" b="1" dirty="0"/>
                  <a:t>7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50767FF-10AB-4486-8BB2-770D712FA293}"/>
                  </a:ext>
                </a:extLst>
              </p:cNvPr>
              <p:cNvSpPr/>
              <p:nvPr/>
            </p:nvSpPr>
            <p:spPr>
              <a:xfrm>
                <a:off x="5844594" y="3581055"/>
                <a:ext cx="567928" cy="484585"/>
              </a:xfrm>
              <a:prstGeom prst="rect">
                <a:avLst/>
              </a:prstGeom>
              <a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41403BD-B5C2-4964-93A7-E6C11EF98555}"/>
                  </a:ext>
                </a:extLst>
              </p:cNvPr>
              <p:cNvSpPr/>
              <p:nvPr/>
            </p:nvSpPr>
            <p:spPr>
              <a:xfrm>
                <a:off x="5844593" y="4362728"/>
                <a:ext cx="567786" cy="464349"/>
              </a:xfrm>
              <a:prstGeom prst="rect">
                <a:avLst/>
              </a:prstGeom>
              <a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 t="-66000" b="-66000"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DDC23E0-D0A4-4EC7-BA51-55CD3B392C9B}"/>
                  </a:ext>
                </a:extLst>
              </p:cNvPr>
              <p:cNvSpPr/>
              <p:nvPr/>
            </p:nvSpPr>
            <p:spPr>
              <a:xfrm>
                <a:off x="5799163" y="5102930"/>
                <a:ext cx="572691" cy="501360"/>
              </a:xfrm>
              <a:prstGeom prst="rect">
                <a:avLst/>
              </a:prstGeom>
              <a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MY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0357611-A03C-4DBE-BD22-B3B8F6ABAC3F}"/>
                  </a:ext>
                </a:extLst>
              </p:cNvPr>
              <p:cNvSpPr/>
              <p:nvPr/>
            </p:nvSpPr>
            <p:spPr>
              <a:xfrm>
                <a:off x="6412382" y="3603692"/>
                <a:ext cx="1426369" cy="3205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/>
                  <a:t>Builders’ Joinery &amp; Carpentry (BJC)</a:t>
                </a:r>
              </a:p>
              <a:p>
                <a:pPr>
                  <a:defRPr/>
                </a:pPr>
                <a:r>
                  <a:rPr lang="en-US" sz="1050" b="1" i="1" dirty="0"/>
                  <a:t>66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DBB1F2E-145A-4137-8AEF-7BD9B3B62930}"/>
                  </a:ext>
                </a:extLst>
              </p:cNvPr>
              <p:cNvSpPr/>
              <p:nvPr/>
            </p:nvSpPr>
            <p:spPr>
              <a:xfrm>
                <a:off x="6425229" y="4341632"/>
                <a:ext cx="1816894" cy="445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i="1" dirty="0"/>
                  <a:t>Medium Density </a:t>
                </a:r>
              </a:p>
              <a:p>
                <a:pPr>
                  <a:defRPr/>
                </a:pPr>
                <a:r>
                  <a:rPr lang="en-US" sz="1050" b="1" i="1" dirty="0" err="1"/>
                  <a:t>Fibreboard</a:t>
                </a:r>
                <a:r>
                  <a:rPr lang="en-US" sz="1050" b="1" i="1" dirty="0"/>
                  <a:t> (MDF)</a:t>
                </a:r>
              </a:p>
              <a:p>
                <a:pPr>
                  <a:defRPr/>
                </a:pPr>
                <a:r>
                  <a:rPr lang="en-US" sz="1050" b="1" dirty="0"/>
                  <a:t>7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505EE2-89E6-4C1B-B9F9-8187BA31DAC2}"/>
                  </a:ext>
                </a:extLst>
              </p:cNvPr>
              <p:cNvSpPr/>
              <p:nvPr/>
            </p:nvSpPr>
            <p:spPr>
              <a:xfrm>
                <a:off x="6389923" y="5037479"/>
                <a:ext cx="1846660" cy="6945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*</a:t>
                </a:r>
                <a:r>
                  <a:rPr lang="en-US" sz="1050" b="1" i="1" dirty="0"/>
                  <a:t>Others</a:t>
                </a:r>
              </a:p>
              <a:p>
                <a:pPr>
                  <a:defRPr/>
                </a:pPr>
                <a:r>
                  <a:rPr lang="en-US" sz="1050" b="1" i="1" dirty="0"/>
                  <a:t>(Wood Preservation, </a:t>
                </a:r>
              </a:p>
              <a:p>
                <a:pPr>
                  <a:defRPr/>
                </a:pPr>
                <a:r>
                  <a:rPr lang="en-US" sz="1050" b="1" i="1" dirty="0"/>
                  <a:t>Wood Pallet , Bamboo </a:t>
                </a:r>
                <a:r>
                  <a:rPr lang="en-US" sz="1050" b="1" dirty="0"/>
                  <a:t>&amp; </a:t>
                </a:r>
              </a:p>
              <a:p>
                <a:pPr>
                  <a:defRPr/>
                </a:pPr>
                <a:r>
                  <a:rPr lang="en-US" sz="1050" b="1" dirty="0"/>
                  <a:t>Rattan Furniture) </a:t>
                </a:r>
              </a:p>
              <a:p>
                <a:pPr>
                  <a:defRPr/>
                </a:pPr>
                <a:r>
                  <a:rPr lang="en-US" sz="1050" b="1" dirty="0"/>
                  <a:t>192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24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1"/>
            <a:ext cx="10515600" cy="655292"/>
          </a:xfrm>
        </p:spPr>
        <p:txBody>
          <a:bodyPr>
            <a:noAutofit/>
          </a:bodyPr>
          <a:lstStyle/>
          <a:p>
            <a:pPr algn="ctr"/>
            <a:r>
              <a:rPr lang="en-MY" sz="2800" b="1" dirty="0">
                <a:latin typeface="Gill Sans MT" panose="020B0502020104020203" pitchFamily="34" charset="0"/>
              </a:rPr>
              <a:t>NATIONAL TIMBER INDUSTRY STRATEGIC PLAN (NTISP), 2021 - 2025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6E77FD1-F612-48A9-8B41-4AF14A261EA7}"/>
              </a:ext>
            </a:extLst>
          </p:cNvPr>
          <p:cNvGrpSpPr/>
          <p:nvPr/>
        </p:nvGrpSpPr>
        <p:grpSpPr>
          <a:xfrm>
            <a:off x="3418727" y="869121"/>
            <a:ext cx="6652923" cy="3212550"/>
            <a:chOff x="2504332" y="1399204"/>
            <a:chExt cx="6571935" cy="4376417"/>
          </a:xfrm>
        </p:grpSpPr>
        <p:sp>
          <p:nvSpPr>
            <p:cNvPr id="72" name="Arrow: Pentagon 71">
              <a:extLst>
                <a:ext uri="{FF2B5EF4-FFF2-40B4-BE49-F238E27FC236}">
                  <a16:creationId xmlns:a16="http://schemas.microsoft.com/office/drawing/2014/main" id="{3C70D08F-BF93-4BFD-836E-F2CD1AEB7839}"/>
                </a:ext>
              </a:extLst>
            </p:cNvPr>
            <p:cNvSpPr/>
            <p:nvPr/>
          </p:nvSpPr>
          <p:spPr>
            <a:xfrm>
              <a:off x="3115733" y="1399204"/>
              <a:ext cx="5960534" cy="1094104"/>
            </a:xfrm>
            <a:prstGeom prst="homePlate">
              <a:avLst/>
            </a:prstGeom>
            <a:solidFill>
              <a:srgbClr val="C2C9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Arrow: Pentagon 72">
              <a:extLst>
                <a:ext uri="{FF2B5EF4-FFF2-40B4-BE49-F238E27FC236}">
                  <a16:creationId xmlns:a16="http://schemas.microsoft.com/office/drawing/2014/main" id="{A0556BAF-5B29-4A94-80AD-4FA14FE8DCB1}"/>
                </a:ext>
              </a:extLst>
            </p:cNvPr>
            <p:cNvSpPr/>
            <p:nvPr/>
          </p:nvSpPr>
          <p:spPr>
            <a:xfrm>
              <a:off x="3115733" y="2493308"/>
              <a:ext cx="5960534" cy="1094104"/>
            </a:xfrm>
            <a:prstGeom prst="homePlate">
              <a:avLst/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Arrow: Pentagon 73">
              <a:extLst>
                <a:ext uri="{FF2B5EF4-FFF2-40B4-BE49-F238E27FC236}">
                  <a16:creationId xmlns:a16="http://schemas.microsoft.com/office/drawing/2014/main" id="{B17FA705-7B92-43AA-B567-DC37A9952A0D}"/>
                </a:ext>
              </a:extLst>
            </p:cNvPr>
            <p:cNvSpPr/>
            <p:nvPr/>
          </p:nvSpPr>
          <p:spPr>
            <a:xfrm>
              <a:off x="3115733" y="3587412"/>
              <a:ext cx="5960534" cy="1094104"/>
            </a:xfrm>
            <a:prstGeom prst="homePlate">
              <a:avLst/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row: Pentagon 74">
              <a:extLst>
                <a:ext uri="{FF2B5EF4-FFF2-40B4-BE49-F238E27FC236}">
                  <a16:creationId xmlns:a16="http://schemas.microsoft.com/office/drawing/2014/main" id="{43CA9095-3382-4E82-9811-91F0E6D7B8DD}"/>
                </a:ext>
              </a:extLst>
            </p:cNvPr>
            <p:cNvSpPr/>
            <p:nvPr/>
          </p:nvSpPr>
          <p:spPr>
            <a:xfrm>
              <a:off x="3115733" y="4681516"/>
              <a:ext cx="5960534" cy="1094104"/>
            </a:xfrm>
            <a:prstGeom prst="homePlate">
              <a:avLst/>
            </a:prstGeom>
            <a:solidFill>
              <a:srgbClr val="007A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71EB7C94-9CBF-474E-8792-227008A5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332" y="2494466"/>
              <a:ext cx="611402" cy="1093718"/>
            </a:xfrm>
            <a:custGeom>
              <a:avLst/>
              <a:gdLst>
                <a:gd name="T0" fmla="*/ 0 w 337"/>
                <a:gd name="T1" fmla="*/ 183 h 709"/>
                <a:gd name="T2" fmla="*/ 0 w 337"/>
                <a:gd name="T3" fmla="*/ 708 h 709"/>
                <a:gd name="T4" fmla="*/ 337 w 337"/>
                <a:gd name="T5" fmla="*/ 709 h 709"/>
                <a:gd name="T6" fmla="*/ 337 w 337"/>
                <a:gd name="T7" fmla="*/ 0 h 709"/>
                <a:gd name="T8" fmla="*/ 0 w 337"/>
                <a:gd name="T9" fmla="*/ 18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709">
                  <a:moveTo>
                    <a:pt x="0" y="183"/>
                  </a:moveTo>
                  <a:lnTo>
                    <a:pt x="0" y="708"/>
                  </a:lnTo>
                  <a:lnTo>
                    <a:pt x="337" y="709"/>
                  </a:lnTo>
                  <a:lnTo>
                    <a:pt x="337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42AFB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26478FB9-7771-415C-863A-B0209FBE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332" y="1399205"/>
              <a:ext cx="611402" cy="1377560"/>
            </a:xfrm>
            <a:custGeom>
              <a:avLst/>
              <a:gdLst>
                <a:gd name="T0" fmla="*/ 0 w 337"/>
                <a:gd name="T1" fmla="*/ 369 h 893"/>
                <a:gd name="T2" fmla="*/ 0 w 337"/>
                <a:gd name="T3" fmla="*/ 893 h 893"/>
                <a:gd name="T4" fmla="*/ 337 w 337"/>
                <a:gd name="T5" fmla="*/ 710 h 893"/>
                <a:gd name="T6" fmla="*/ 337 w 337"/>
                <a:gd name="T7" fmla="*/ 0 h 893"/>
                <a:gd name="T8" fmla="*/ 0 w 337"/>
                <a:gd name="T9" fmla="*/ 369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893">
                  <a:moveTo>
                    <a:pt x="0" y="369"/>
                  </a:moveTo>
                  <a:lnTo>
                    <a:pt x="0" y="893"/>
                  </a:lnTo>
                  <a:lnTo>
                    <a:pt x="337" y="710"/>
                  </a:lnTo>
                  <a:lnTo>
                    <a:pt x="337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2C923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A6765DF6-907C-400F-A0A7-AC04F5FC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332" y="3586642"/>
              <a:ext cx="611402" cy="1093718"/>
            </a:xfrm>
            <a:custGeom>
              <a:avLst/>
              <a:gdLst>
                <a:gd name="T0" fmla="*/ 0 w 337"/>
                <a:gd name="T1" fmla="*/ 526 h 709"/>
                <a:gd name="T2" fmla="*/ 0 w 337"/>
                <a:gd name="T3" fmla="*/ 1 h 709"/>
                <a:gd name="T4" fmla="*/ 337 w 337"/>
                <a:gd name="T5" fmla="*/ 0 h 709"/>
                <a:gd name="T6" fmla="*/ 337 w 337"/>
                <a:gd name="T7" fmla="*/ 709 h 709"/>
                <a:gd name="T8" fmla="*/ 0 w 337"/>
                <a:gd name="T9" fmla="*/ 526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709">
                  <a:moveTo>
                    <a:pt x="0" y="526"/>
                  </a:moveTo>
                  <a:lnTo>
                    <a:pt x="0" y="1"/>
                  </a:lnTo>
                  <a:lnTo>
                    <a:pt x="337" y="0"/>
                  </a:lnTo>
                  <a:lnTo>
                    <a:pt x="337" y="709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CB1B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189602D9-2FC8-4524-AFD5-5A9E8313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332" y="4398061"/>
              <a:ext cx="611402" cy="1377560"/>
            </a:xfrm>
            <a:custGeom>
              <a:avLst/>
              <a:gdLst>
                <a:gd name="T0" fmla="*/ 0 w 337"/>
                <a:gd name="T1" fmla="*/ 524 h 893"/>
                <a:gd name="T2" fmla="*/ 0 w 337"/>
                <a:gd name="T3" fmla="*/ 0 h 893"/>
                <a:gd name="T4" fmla="*/ 337 w 337"/>
                <a:gd name="T5" fmla="*/ 183 h 893"/>
                <a:gd name="T6" fmla="*/ 337 w 337"/>
                <a:gd name="T7" fmla="*/ 893 h 893"/>
                <a:gd name="T8" fmla="*/ 0 w 337"/>
                <a:gd name="T9" fmla="*/ 524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893">
                  <a:moveTo>
                    <a:pt x="0" y="524"/>
                  </a:moveTo>
                  <a:lnTo>
                    <a:pt x="0" y="0"/>
                  </a:lnTo>
                  <a:lnTo>
                    <a:pt x="337" y="183"/>
                  </a:lnTo>
                  <a:lnTo>
                    <a:pt x="337" y="893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007A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251F7F8-1C32-4EEA-9D14-7601A5455613}"/>
                </a:ext>
              </a:extLst>
            </p:cNvPr>
            <p:cNvSpPr txBox="1"/>
            <p:nvPr/>
          </p:nvSpPr>
          <p:spPr>
            <a:xfrm>
              <a:off x="3305190" y="1628883"/>
              <a:ext cx="1177107" cy="65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RM28 BILLION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FD2E5AA-DB7F-4F0C-AB5A-1413AFE740BB}"/>
                </a:ext>
              </a:extLst>
            </p:cNvPr>
            <p:cNvSpPr txBox="1"/>
            <p:nvPr/>
          </p:nvSpPr>
          <p:spPr>
            <a:xfrm>
              <a:off x="3305190" y="2708454"/>
              <a:ext cx="1177107" cy="71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RM20 BILLION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7302DA-7749-4A52-A9C8-D74BC505CBAC}"/>
                </a:ext>
              </a:extLst>
            </p:cNvPr>
            <p:cNvSpPr txBox="1"/>
            <p:nvPr/>
          </p:nvSpPr>
          <p:spPr>
            <a:xfrm>
              <a:off x="3291938" y="3839058"/>
              <a:ext cx="1177107" cy="71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RATIO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68:32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70AD1E4-02A7-4746-B41E-BB3A7B8537F3}"/>
                </a:ext>
              </a:extLst>
            </p:cNvPr>
            <p:cNvSpPr txBox="1"/>
            <p:nvPr/>
          </p:nvSpPr>
          <p:spPr>
            <a:xfrm>
              <a:off x="3411206" y="4918804"/>
              <a:ext cx="1177107" cy="653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10%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5%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3184391-0608-46C7-89ED-4921539FAF9D}"/>
                </a:ext>
              </a:extLst>
            </p:cNvPr>
            <p:cNvGrpSpPr/>
            <p:nvPr/>
          </p:nvGrpSpPr>
          <p:grpSpPr>
            <a:xfrm>
              <a:off x="7558121" y="2647220"/>
              <a:ext cx="586050" cy="714829"/>
              <a:chOff x="7931851" y="2464731"/>
              <a:chExt cx="1002842" cy="1223210"/>
            </a:xfrm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A3EBBF8E-99B9-42B2-B9F8-E3E4E430C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0806" y="2650831"/>
                <a:ext cx="623981" cy="1037110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55F6670C-E725-418F-B877-3F3D9C337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151" y="2944496"/>
                <a:ext cx="44264" cy="75201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FB7F8FEE-4B05-4197-BBB4-9A8FA06C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5045" y="3044923"/>
                <a:ext cx="160397" cy="25749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F093EA33-A1FF-47E4-9927-2FA5B03DC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5816" y="3030644"/>
                <a:ext cx="71870" cy="8900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id="{BB47AFF8-4E35-46C0-975D-4DBF09B3C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724603"/>
                <a:ext cx="259397" cy="28271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id="{CC3405D2-87AA-40DA-9116-D7908E398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464731"/>
                <a:ext cx="39980" cy="152306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5DAAA184-E974-4D00-89A3-658A4C0ED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9830" y="2526606"/>
                <a:ext cx="101379" cy="14088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2">
                <a:extLst>
                  <a:ext uri="{FF2B5EF4-FFF2-40B4-BE49-F238E27FC236}">
                    <a16:creationId xmlns:a16="http://schemas.microsoft.com/office/drawing/2014/main" id="{02E9F7DE-8BAC-4329-B406-06A9E53D5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3132975"/>
                <a:ext cx="142311" cy="99951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3">
                <a:extLst>
                  <a:ext uri="{FF2B5EF4-FFF2-40B4-BE49-F238E27FC236}">
                    <a16:creationId xmlns:a16="http://schemas.microsoft.com/office/drawing/2014/main" id="{4A620D93-0CB1-44C5-8EDE-F9F03788C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2704613"/>
                <a:ext cx="142311" cy="98999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4">
                <a:extLst>
                  <a:ext uri="{FF2B5EF4-FFF2-40B4-BE49-F238E27FC236}">
                    <a16:creationId xmlns:a16="http://schemas.microsoft.com/office/drawing/2014/main" id="{03FFFB71-12F9-4659-97A3-75890C9DB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2387" y="2949255"/>
                <a:ext cx="152306" cy="40457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76A81328-3252-4F69-A8FE-42D0C2F0B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851" y="2949255"/>
                <a:ext cx="151355" cy="40457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6">
                <a:extLst>
                  <a:ext uri="{FF2B5EF4-FFF2-40B4-BE49-F238E27FC236}">
                    <a16:creationId xmlns:a16="http://schemas.microsoft.com/office/drawing/2014/main" id="{FD5AA2F7-A146-4E96-A305-C80E8F9AF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2704613"/>
                <a:ext cx="142311" cy="98999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7">
                <a:extLst>
                  <a:ext uri="{FF2B5EF4-FFF2-40B4-BE49-F238E27FC236}">
                    <a16:creationId xmlns:a16="http://schemas.microsoft.com/office/drawing/2014/main" id="{14236D9A-EC63-4BCB-BE3E-1C835F9A3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3132975"/>
                <a:ext cx="142311" cy="99951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F6A5740-AB3C-407A-890A-C57593B4D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5336" y="2526606"/>
                <a:ext cx="101379" cy="14088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CF607DB-DCCB-4A1C-830E-704738845A63}"/>
                </a:ext>
              </a:extLst>
            </p:cNvPr>
            <p:cNvGrpSpPr/>
            <p:nvPr/>
          </p:nvGrpSpPr>
          <p:grpSpPr>
            <a:xfrm>
              <a:off x="7506223" y="4815893"/>
              <a:ext cx="758450" cy="798627"/>
              <a:chOff x="5995988" y="2712903"/>
              <a:chExt cx="2457450" cy="2587625"/>
            </a:xfrm>
          </p:grpSpPr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6538247E-4B54-4D60-B9E9-4AA37A2C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id="{11E4447A-7FF7-4309-AD1B-EE68E630B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CC595346-0BAF-47D5-83F5-6D0C38E8C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A91D79-FF8C-422E-B1A8-6C6E10049661}"/>
                </a:ext>
              </a:extLst>
            </p:cNvPr>
            <p:cNvGrpSpPr/>
            <p:nvPr/>
          </p:nvGrpSpPr>
          <p:grpSpPr>
            <a:xfrm>
              <a:off x="7559538" y="3762885"/>
              <a:ext cx="803506" cy="639152"/>
              <a:chOff x="3665538" y="1665288"/>
              <a:chExt cx="3702050" cy="2944812"/>
            </a:xfrm>
            <a:solidFill>
              <a:srgbClr val="FFFFFF"/>
            </a:solidFill>
          </p:grpSpPr>
          <p:sp>
            <p:nvSpPr>
              <p:cNvPr id="92" name="Freeform 46">
                <a:extLst>
                  <a:ext uri="{FF2B5EF4-FFF2-40B4-BE49-F238E27FC236}">
                    <a16:creationId xmlns:a16="http://schemas.microsoft.com/office/drawing/2014/main" id="{55BD690F-5248-488A-9D43-715C17FF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19525"/>
                <a:ext cx="1006475" cy="790575"/>
              </a:xfrm>
              <a:custGeom>
                <a:avLst/>
                <a:gdLst>
                  <a:gd name="T0" fmla="*/ 404 w 806"/>
                  <a:gd name="T1" fmla="*/ 628 h 628"/>
                  <a:gd name="T2" fmla="*/ 285 w 806"/>
                  <a:gd name="T3" fmla="*/ 538 h 628"/>
                  <a:gd name="T4" fmla="*/ 13 w 806"/>
                  <a:gd name="T5" fmla="*/ 154 h 628"/>
                  <a:gd name="T6" fmla="*/ 0 w 806"/>
                  <a:gd name="T7" fmla="*/ 135 h 628"/>
                  <a:gd name="T8" fmla="*/ 77 w 806"/>
                  <a:gd name="T9" fmla="*/ 111 h 628"/>
                  <a:gd name="T10" fmla="*/ 410 w 806"/>
                  <a:gd name="T11" fmla="*/ 5 h 628"/>
                  <a:gd name="T12" fmla="*/ 442 w 806"/>
                  <a:gd name="T13" fmla="*/ 15 h 628"/>
                  <a:gd name="T14" fmla="*/ 620 w 806"/>
                  <a:gd name="T15" fmla="*/ 279 h 628"/>
                  <a:gd name="T16" fmla="*/ 756 w 806"/>
                  <a:gd name="T17" fmla="*/ 389 h 628"/>
                  <a:gd name="T18" fmla="*/ 804 w 806"/>
                  <a:gd name="T19" fmla="*/ 464 h 628"/>
                  <a:gd name="T20" fmla="*/ 750 w 806"/>
                  <a:gd name="T21" fmla="*/ 530 h 628"/>
                  <a:gd name="T22" fmla="*/ 465 w 806"/>
                  <a:gd name="T23" fmla="*/ 620 h 628"/>
                  <a:gd name="T24" fmla="*/ 436 w 806"/>
                  <a:gd name="T25" fmla="*/ 628 h 628"/>
                  <a:gd name="T26" fmla="*/ 404 w 806"/>
                  <a:gd name="T27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6" h="628">
                    <a:moveTo>
                      <a:pt x="404" y="628"/>
                    </a:moveTo>
                    <a:cubicBezTo>
                      <a:pt x="349" y="618"/>
                      <a:pt x="316" y="582"/>
                      <a:pt x="285" y="538"/>
                    </a:cubicBezTo>
                    <a:cubicBezTo>
                      <a:pt x="196" y="409"/>
                      <a:pt x="104" y="282"/>
                      <a:pt x="13" y="154"/>
                    </a:cubicBezTo>
                    <a:cubicBezTo>
                      <a:pt x="9" y="148"/>
                      <a:pt x="5" y="143"/>
                      <a:pt x="0" y="135"/>
                    </a:cubicBezTo>
                    <a:cubicBezTo>
                      <a:pt x="27" y="126"/>
                      <a:pt x="52" y="119"/>
                      <a:pt x="77" y="111"/>
                    </a:cubicBezTo>
                    <a:cubicBezTo>
                      <a:pt x="188" y="75"/>
                      <a:pt x="299" y="41"/>
                      <a:pt x="410" y="5"/>
                    </a:cubicBezTo>
                    <a:cubicBezTo>
                      <a:pt x="425" y="0"/>
                      <a:pt x="433" y="2"/>
                      <a:pt x="442" y="15"/>
                    </a:cubicBezTo>
                    <a:cubicBezTo>
                      <a:pt x="501" y="104"/>
                      <a:pt x="561" y="191"/>
                      <a:pt x="620" y="279"/>
                    </a:cubicBezTo>
                    <a:cubicBezTo>
                      <a:pt x="654" y="329"/>
                      <a:pt x="699" y="366"/>
                      <a:pt x="756" y="389"/>
                    </a:cubicBezTo>
                    <a:cubicBezTo>
                      <a:pt x="790" y="403"/>
                      <a:pt x="806" y="428"/>
                      <a:pt x="804" y="464"/>
                    </a:cubicBezTo>
                    <a:cubicBezTo>
                      <a:pt x="803" y="495"/>
                      <a:pt x="783" y="519"/>
                      <a:pt x="750" y="530"/>
                    </a:cubicBezTo>
                    <a:cubicBezTo>
                      <a:pt x="655" y="560"/>
                      <a:pt x="560" y="590"/>
                      <a:pt x="465" y="620"/>
                    </a:cubicBezTo>
                    <a:cubicBezTo>
                      <a:pt x="455" y="623"/>
                      <a:pt x="446" y="625"/>
                      <a:pt x="436" y="628"/>
                    </a:cubicBezTo>
                    <a:cubicBezTo>
                      <a:pt x="425" y="628"/>
                      <a:pt x="415" y="628"/>
                      <a:pt x="404" y="6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47">
                <a:extLst>
                  <a:ext uri="{FF2B5EF4-FFF2-40B4-BE49-F238E27FC236}">
                    <a16:creationId xmlns:a16="http://schemas.microsoft.com/office/drawing/2014/main" id="{623A9D41-A923-4ECB-8D22-7A4BA72D3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1665288"/>
                <a:ext cx="1763713" cy="2030412"/>
              </a:xfrm>
              <a:custGeom>
                <a:avLst/>
                <a:gdLst>
                  <a:gd name="T0" fmla="*/ 0 w 1413"/>
                  <a:gd name="T1" fmla="*/ 723 h 1613"/>
                  <a:gd name="T2" fmla="*/ 906 w 1413"/>
                  <a:gd name="T3" fmla="*/ 0 h 1613"/>
                  <a:gd name="T4" fmla="*/ 1413 w 1413"/>
                  <a:gd name="T5" fmla="*/ 1613 h 1613"/>
                  <a:gd name="T6" fmla="*/ 257 w 1413"/>
                  <a:gd name="T7" fmla="*/ 1540 h 1613"/>
                  <a:gd name="T8" fmla="*/ 0 w 1413"/>
                  <a:gd name="T9" fmla="*/ 723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1613">
                    <a:moveTo>
                      <a:pt x="0" y="723"/>
                    </a:moveTo>
                    <a:cubicBezTo>
                      <a:pt x="359" y="555"/>
                      <a:pt x="648" y="300"/>
                      <a:pt x="906" y="0"/>
                    </a:cubicBezTo>
                    <a:cubicBezTo>
                      <a:pt x="1075" y="539"/>
                      <a:pt x="1244" y="1074"/>
                      <a:pt x="1413" y="1613"/>
                    </a:cubicBezTo>
                    <a:cubicBezTo>
                      <a:pt x="1031" y="1516"/>
                      <a:pt x="648" y="1473"/>
                      <a:pt x="257" y="1540"/>
                    </a:cubicBezTo>
                    <a:cubicBezTo>
                      <a:pt x="171" y="1267"/>
                      <a:pt x="86" y="996"/>
                      <a:pt x="0" y="7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48">
                <a:extLst>
                  <a:ext uri="{FF2B5EF4-FFF2-40B4-BE49-F238E27FC236}">
                    <a16:creationId xmlns:a16="http://schemas.microsoft.com/office/drawing/2014/main" id="{F28D83F4-A6AE-4CC1-9638-4145B656E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2630488"/>
                <a:ext cx="1211263" cy="1266825"/>
              </a:xfrm>
              <a:custGeom>
                <a:avLst/>
                <a:gdLst>
                  <a:gd name="T0" fmla="*/ 713 w 970"/>
                  <a:gd name="T1" fmla="*/ 0 h 1006"/>
                  <a:gd name="T2" fmla="*/ 970 w 970"/>
                  <a:gd name="T3" fmla="*/ 817 h 1006"/>
                  <a:gd name="T4" fmla="*/ 825 w 970"/>
                  <a:gd name="T5" fmla="*/ 862 h 1006"/>
                  <a:gd name="T6" fmla="*/ 541 w 970"/>
                  <a:gd name="T7" fmla="*/ 948 h 1006"/>
                  <a:gd name="T8" fmla="*/ 26 w 970"/>
                  <a:gd name="T9" fmla="*/ 587 h 1006"/>
                  <a:gd name="T10" fmla="*/ 318 w 970"/>
                  <a:gd name="T11" fmla="*/ 125 h 1006"/>
                  <a:gd name="T12" fmla="*/ 713 w 970"/>
                  <a:gd name="T1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0" h="1006">
                    <a:moveTo>
                      <a:pt x="713" y="0"/>
                    </a:moveTo>
                    <a:cubicBezTo>
                      <a:pt x="799" y="274"/>
                      <a:pt x="884" y="544"/>
                      <a:pt x="970" y="817"/>
                    </a:cubicBezTo>
                    <a:cubicBezTo>
                      <a:pt x="920" y="832"/>
                      <a:pt x="873" y="847"/>
                      <a:pt x="825" y="862"/>
                    </a:cubicBezTo>
                    <a:cubicBezTo>
                      <a:pt x="731" y="891"/>
                      <a:pt x="638" y="926"/>
                      <a:pt x="541" y="948"/>
                    </a:cubicBezTo>
                    <a:cubicBezTo>
                      <a:pt x="297" y="1006"/>
                      <a:pt x="58" y="835"/>
                      <a:pt x="26" y="587"/>
                    </a:cubicBezTo>
                    <a:cubicBezTo>
                      <a:pt x="0" y="381"/>
                      <a:pt x="121" y="190"/>
                      <a:pt x="318" y="125"/>
                    </a:cubicBezTo>
                    <a:cubicBezTo>
                      <a:pt x="449" y="83"/>
                      <a:pt x="580" y="42"/>
                      <a:pt x="7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49">
                <a:extLst>
                  <a:ext uri="{FF2B5EF4-FFF2-40B4-BE49-F238E27FC236}">
                    <a16:creationId xmlns:a16="http://schemas.microsoft.com/office/drawing/2014/main" id="{9BF0EDAA-3492-4D0B-A444-A45FCE54A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1676400"/>
                <a:ext cx="906463" cy="1601787"/>
              </a:xfrm>
              <a:custGeom>
                <a:avLst/>
                <a:gdLst>
                  <a:gd name="T0" fmla="*/ 487 w 726"/>
                  <a:gd name="T1" fmla="*/ 1272 h 1272"/>
                  <a:gd name="T2" fmla="*/ 322 w 726"/>
                  <a:gd name="T3" fmla="*/ 1185 h 1272"/>
                  <a:gd name="T4" fmla="*/ 371 w 726"/>
                  <a:gd name="T5" fmla="*/ 609 h 1272"/>
                  <a:gd name="T6" fmla="*/ 0 w 726"/>
                  <a:gd name="T7" fmla="*/ 166 h 1272"/>
                  <a:gd name="T8" fmla="*/ 87 w 726"/>
                  <a:gd name="T9" fmla="*/ 0 h 1272"/>
                  <a:gd name="T10" fmla="*/ 487 w 726"/>
                  <a:gd name="T11" fmla="*/ 127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6" h="1272">
                    <a:moveTo>
                      <a:pt x="487" y="1272"/>
                    </a:moveTo>
                    <a:cubicBezTo>
                      <a:pt x="432" y="1243"/>
                      <a:pt x="378" y="1215"/>
                      <a:pt x="322" y="1185"/>
                    </a:cubicBezTo>
                    <a:cubicBezTo>
                      <a:pt x="414" y="999"/>
                      <a:pt x="434" y="807"/>
                      <a:pt x="371" y="609"/>
                    </a:cubicBezTo>
                    <a:cubicBezTo>
                      <a:pt x="309" y="412"/>
                      <a:pt x="183" y="266"/>
                      <a:pt x="0" y="166"/>
                    </a:cubicBezTo>
                    <a:cubicBezTo>
                      <a:pt x="29" y="110"/>
                      <a:pt x="58" y="55"/>
                      <a:pt x="87" y="0"/>
                    </a:cubicBezTo>
                    <a:cubicBezTo>
                      <a:pt x="559" y="240"/>
                      <a:pt x="726" y="828"/>
                      <a:pt x="487" y="1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0">
                <a:extLst>
                  <a:ext uri="{FF2B5EF4-FFF2-40B4-BE49-F238E27FC236}">
                    <a16:creationId xmlns:a16="http://schemas.microsoft.com/office/drawing/2014/main" id="{A6F3FC3D-CC83-47BE-9829-40F51F61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975" y="2039938"/>
                <a:ext cx="639763" cy="1049337"/>
              </a:xfrm>
              <a:custGeom>
                <a:avLst/>
                <a:gdLst>
                  <a:gd name="T0" fmla="*/ 185 w 513"/>
                  <a:gd name="T1" fmla="*/ 748 h 833"/>
                  <a:gd name="T2" fmla="*/ 214 w 513"/>
                  <a:gd name="T3" fmla="*/ 416 h 833"/>
                  <a:gd name="T4" fmla="*/ 0 w 513"/>
                  <a:gd name="T5" fmla="*/ 161 h 833"/>
                  <a:gd name="T6" fmla="*/ 84 w 513"/>
                  <a:gd name="T7" fmla="*/ 0 h 833"/>
                  <a:gd name="T8" fmla="*/ 347 w 513"/>
                  <a:gd name="T9" fmla="*/ 833 h 833"/>
                  <a:gd name="T10" fmla="*/ 185 w 513"/>
                  <a:gd name="T11" fmla="*/ 748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3" h="833">
                    <a:moveTo>
                      <a:pt x="185" y="748"/>
                    </a:moveTo>
                    <a:cubicBezTo>
                      <a:pt x="239" y="639"/>
                      <a:pt x="250" y="529"/>
                      <a:pt x="214" y="416"/>
                    </a:cubicBezTo>
                    <a:cubicBezTo>
                      <a:pt x="178" y="303"/>
                      <a:pt x="106" y="219"/>
                      <a:pt x="0" y="161"/>
                    </a:cubicBezTo>
                    <a:cubicBezTo>
                      <a:pt x="29" y="107"/>
                      <a:pt x="56" y="53"/>
                      <a:pt x="84" y="0"/>
                    </a:cubicBezTo>
                    <a:cubicBezTo>
                      <a:pt x="375" y="139"/>
                      <a:pt x="513" y="525"/>
                      <a:pt x="347" y="833"/>
                    </a:cubicBezTo>
                    <a:cubicBezTo>
                      <a:pt x="294" y="805"/>
                      <a:pt x="241" y="777"/>
                      <a:pt x="185" y="7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6302233-9CB0-41C2-B8DC-D2B3906F1C0F}"/>
                </a:ext>
              </a:extLst>
            </p:cNvPr>
            <p:cNvSpPr txBox="1"/>
            <p:nvPr/>
          </p:nvSpPr>
          <p:spPr>
            <a:xfrm>
              <a:off x="4658306" y="1609544"/>
              <a:ext cx="2185022" cy="65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EXPORT OF TIMBER AND TIMBER PRODUCT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B34253E-44FC-44A9-8D9A-9F4625F4B35E}"/>
                </a:ext>
              </a:extLst>
            </p:cNvPr>
            <p:cNvSpPr txBox="1"/>
            <p:nvPr/>
          </p:nvSpPr>
          <p:spPr>
            <a:xfrm>
              <a:off x="4711314" y="2677229"/>
              <a:ext cx="2185022" cy="65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VALUE OF DOMESTIC MARKET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E4C253E-4DBA-4A8A-8130-3EF20122A72B}"/>
                </a:ext>
              </a:extLst>
            </p:cNvPr>
            <p:cNvSpPr txBox="1"/>
            <p:nvPr/>
          </p:nvSpPr>
          <p:spPr>
            <a:xfrm>
              <a:off x="4684809" y="3824550"/>
              <a:ext cx="2185022" cy="65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VALUE-ADDED vs PRIMARY PRODUCT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0B22F87-1012-44BB-B600-36B5F32D379B}"/>
                </a:ext>
              </a:extLst>
            </p:cNvPr>
            <p:cNvSpPr txBox="1"/>
            <p:nvPr/>
          </p:nvSpPr>
          <p:spPr>
            <a:xfrm>
              <a:off x="4698062" y="4676099"/>
              <a:ext cx="2185022" cy="9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BUMIPUTERA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DOMESTIC MARKET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Noto Sans" panose="020B0502040504020204" pitchFamily="34"/>
                  <a:cs typeface="Noto Sans" panose="020B0502040504020204" pitchFamily="34"/>
                </a:rPr>
                <a:t>EXPORT MARKET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E413C6B-1AF1-4965-BDD2-84ED1EAD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131" y="1510748"/>
              <a:ext cx="1625602" cy="9674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D1318DC9-7D9B-4AAB-8BB9-08C6F30EDE35}"/>
              </a:ext>
            </a:extLst>
          </p:cNvPr>
          <p:cNvSpPr txBox="1"/>
          <p:nvPr/>
        </p:nvSpPr>
        <p:spPr>
          <a:xfrm>
            <a:off x="1464873" y="1590263"/>
            <a:ext cx="2250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>
                <a:latin typeface="Abadi" panose="020B0604020104020204" pitchFamily="34" charset="0"/>
              </a:rPr>
              <a:t>TIMBER INDUSTRY TARGET BY 2025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FD63D-15A5-4A97-A6A6-31A6284951AF}"/>
              </a:ext>
            </a:extLst>
          </p:cNvPr>
          <p:cNvGrpSpPr/>
          <p:nvPr/>
        </p:nvGrpSpPr>
        <p:grpSpPr>
          <a:xfrm>
            <a:off x="2240972" y="4630229"/>
            <a:ext cx="8758326" cy="1650928"/>
            <a:chOff x="1631373" y="4603725"/>
            <a:chExt cx="8758326" cy="1650928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6FB011F-5502-473E-A29E-945366BFDFDD}"/>
                </a:ext>
              </a:extLst>
            </p:cNvPr>
            <p:cNvGrpSpPr/>
            <p:nvPr/>
          </p:nvGrpSpPr>
          <p:grpSpPr>
            <a:xfrm>
              <a:off x="1631373" y="4649736"/>
              <a:ext cx="8758326" cy="1473480"/>
              <a:chOff x="1195937" y="2330450"/>
              <a:chExt cx="9598920" cy="2139158"/>
            </a:xfrm>
            <a:gradFill>
              <a:gsLst>
                <a:gs pos="77000">
                  <a:schemeClr val="accent4"/>
                </a:gs>
                <a:gs pos="37180">
                  <a:schemeClr val="accent2"/>
                </a:gs>
                <a:gs pos="26000">
                  <a:schemeClr val="accent2"/>
                </a:gs>
                <a:gs pos="15000">
                  <a:schemeClr val="accent1"/>
                </a:gs>
                <a:gs pos="100000">
                  <a:schemeClr val="accent6"/>
                </a:gs>
                <a:gs pos="50439">
                  <a:schemeClr val="accent5"/>
                </a:gs>
                <a:gs pos="70000">
                  <a:schemeClr val="accent4"/>
                </a:gs>
              </a:gsLst>
              <a:lin ang="0" scaled="0"/>
            </a:gradFill>
          </p:grpSpPr>
          <p:sp>
            <p:nvSpPr>
              <p:cNvPr id="126" name="Block Arc 125">
                <a:extLst>
                  <a:ext uri="{FF2B5EF4-FFF2-40B4-BE49-F238E27FC236}">
                    <a16:creationId xmlns:a16="http://schemas.microsoft.com/office/drawing/2014/main" id="{A7A72DB5-518A-4BF4-A043-208D435B3013}"/>
                  </a:ext>
                </a:extLst>
              </p:cNvPr>
              <p:cNvSpPr/>
              <p:nvPr/>
            </p:nvSpPr>
            <p:spPr>
              <a:xfrm>
                <a:off x="1195937" y="2343150"/>
                <a:ext cx="2088090" cy="2088091"/>
              </a:xfrm>
              <a:prstGeom prst="blockArc">
                <a:avLst>
                  <a:gd name="adj1" fmla="val 1362"/>
                  <a:gd name="adj2" fmla="val 10776871"/>
                  <a:gd name="adj3" fmla="val 135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Block Arc 126">
                <a:extLst>
                  <a:ext uri="{FF2B5EF4-FFF2-40B4-BE49-F238E27FC236}">
                    <a16:creationId xmlns:a16="http://schemas.microsoft.com/office/drawing/2014/main" id="{F2551120-5908-4389-A9A0-FB325A9D6B40}"/>
                  </a:ext>
                </a:extLst>
              </p:cNvPr>
              <p:cNvSpPr/>
              <p:nvPr/>
            </p:nvSpPr>
            <p:spPr>
              <a:xfrm rot="10800000">
                <a:off x="3072419" y="2381517"/>
                <a:ext cx="2088090" cy="2088091"/>
              </a:xfrm>
              <a:prstGeom prst="blockArc">
                <a:avLst>
                  <a:gd name="adj1" fmla="val 1362"/>
                  <a:gd name="adj2" fmla="val 10776871"/>
                  <a:gd name="adj3" fmla="val 135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Block Arc 127">
                <a:extLst>
                  <a:ext uri="{FF2B5EF4-FFF2-40B4-BE49-F238E27FC236}">
                    <a16:creationId xmlns:a16="http://schemas.microsoft.com/office/drawing/2014/main" id="{84F4D105-39EC-4117-A169-F45CECA762FE}"/>
                  </a:ext>
                </a:extLst>
              </p:cNvPr>
              <p:cNvSpPr/>
              <p:nvPr/>
            </p:nvSpPr>
            <p:spPr>
              <a:xfrm>
                <a:off x="4951352" y="2330450"/>
                <a:ext cx="2088090" cy="2088090"/>
              </a:xfrm>
              <a:prstGeom prst="blockArc">
                <a:avLst>
                  <a:gd name="adj1" fmla="val 1362"/>
                  <a:gd name="adj2" fmla="val 10776871"/>
                  <a:gd name="adj3" fmla="val 135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Block Arc 128">
                <a:extLst>
                  <a:ext uri="{FF2B5EF4-FFF2-40B4-BE49-F238E27FC236}">
                    <a16:creationId xmlns:a16="http://schemas.microsoft.com/office/drawing/2014/main" id="{BC1B715F-1587-4BAE-A583-11E3D787C005}"/>
                  </a:ext>
                </a:extLst>
              </p:cNvPr>
              <p:cNvSpPr/>
              <p:nvPr/>
            </p:nvSpPr>
            <p:spPr>
              <a:xfrm rot="10800000">
                <a:off x="6827834" y="2362200"/>
                <a:ext cx="2088090" cy="2088090"/>
              </a:xfrm>
              <a:prstGeom prst="blockArc">
                <a:avLst>
                  <a:gd name="adj1" fmla="val 1362"/>
                  <a:gd name="adj2" fmla="val 10776871"/>
                  <a:gd name="adj3" fmla="val 135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Block Arc 129">
                <a:extLst>
                  <a:ext uri="{FF2B5EF4-FFF2-40B4-BE49-F238E27FC236}">
                    <a16:creationId xmlns:a16="http://schemas.microsoft.com/office/drawing/2014/main" id="{2189ADE7-4861-462D-82EC-3634D4120638}"/>
                  </a:ext>
                </a:extLst>
              </p:cNvPr>
              <p:cNvSpPr/>
              <p:nvPr/>
            </p:nvSpPr>
            <p:spPr>
              <a:xfrm>
                <a:off x="8706766" y="2330450"/>
                <a:ext cx="2088091" cy="2088090"/>
              </a:xfrm>
              <a:prstGeom prst="blockArc">
                <a:avLst>
                  <a:gd name="adj1" fmla="val 1362"/>
                  <a:gd name="adj2" fmla="val 10776871"/>
                  <a:gd name="adj3" fmla="val 135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0CC23-344D-47F6-A3B8-0081EB419F0E}"/>
                </a:ext>
              </a:extLst>
            </p:cNvPr>
            <p:cNvSpPr txBox="1"/>
            <p:nvPr/>
          </p:nvSpPr>
          <p:spPr>
            <a:xfrm>
              <a:off x="1867308" y="4603725"/>
              <a:ext cx="1419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C2C923"/>
                  </a:solidFill>
                  <a:latin typeface="Open Sans" panose="020B0606030504020204" pitchFamily="34" charset="0"/>
                </a:rPr>
                <a:t>THRUST 1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19EB402-9548-43DB-A253-F66D6654D935}"/>
                </a:ext>
              </a:extLst>
            </p:cNvPr>
            <p:cNvSpPr txBox="1"/>
            <p:nvPr/>
          </p:nvSpPr>
          <p:spPr>
            <a:xfrm>
              <a:off x="3461085" y="5150351"/>
              <a:ext cx="161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42AFB6"/>
                  </a:solidFill>
                  <a:latin typeface="Open Sans" panose="020B0606030504020204" pitchFamily="34" charset="0"/>
                </a:rPr>
                <a:t>THRUST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2AFB6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2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68A6CCB-E8E4-4232-AAA6-2E1714F2C25D}"/>
                </a:ext>
              </a:extLst>
            </p:cNvPr>
            <p:cNvSpPr txBox="1"/>
            <p:nvPr/>
          </p:nvSpPr>
          <p:spPr>
            <a:xfrm>
              <a:off x="5183400" y="4611473"/>
              <a:ext cx="1614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FCB414"/>
                  </a:solidFill>
                  <a:latin typeface="Open Sans" panose="020B0606030504020204" pitchFamily="34" charset="0"/>
                </a:rPr>
                <a:t> THRUST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B414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3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D75F551-AFE8-4F0E-8E50-D05B07F4E413}"/>
                </a:ext>
              </a:extLst>
            </p:cNvPr>
            <p:cNvSpPr txBox="1"/>
            <p:nvPr/>
          </p:nvSpPr>
          <p:spPr>
            <a:xfrm>
              <a:off x="6950813" y="5080848"/>
              <a:ext cx="1649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CB1B4A"/>
                  </a:solidFill>
                  <a:latin typeface="Open Sans" panose="020B0606030504020204" pitchFamily="34" charset="0"/>
                </a:rPr>
                <a:t>THRUST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B1B4A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4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05462B5-BADF-4A92-A4FB-6BBCDF62012D}"/>
                </a:ext>
              </a:extLst>
            </p:cNvPr>
            <p:cNvSpPr txBox="1"/>
            <p:nvPr/>
          </p:nvSpPr>
          <p:spPr>
            <a:xfrm>
              <a:off x="8606645" y="4862882"/>
              <a:ext cx="1531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7A7D"/>
                  </a:solidFill>
                  <a:latin typeface="Open Sans" panose="020B0606030504020204" pitchFamily="34" charset="0"/>
                </a:rPr>
                <a:t> THRUST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A7D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5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EAEDBC-045D-49E4-8F99-439EF3A42EDB}"/>
                </a:ext>
              </a:extLst>
            </p:cNvPr>
            <p:cNvSpPr txBox="1"/>
            <p:nvPr/>
          </p:nvSpPr>
          <p:spPr>
            <a:xfrm>
              <a:off x="1883559" y="4996147"/>
              <a:ext cx="1428478" cy="47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Raw Material and Industry Sustainability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B2C1BEF-CFF6-44E5-9D72-5F919A27B708}"/>
                </a:ext>
              </a:extLst>
            </p:cNvPr>
            <p:cNvSpPr txBox="1"/>
            <p:nvPr/>
          </p:nvSpPr>
          <p:spPr>
            <a:xfrm>
              <a:off x="5189576" y="4940775"/>
              <a:ext cx="16883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Human Capital and Productivity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E293BC1-B356-474C-BC0D-F0124039E3E8}"/>
                </a:ext>
              </a:extLst>
            </p:cNvPr>
            <p:cNvSpPr txBox="1"/>
            <p:nvPr/>
          </p:nvSpPr>
          <p:spPr>
            <a:xfrm>
              <a:off x="8664326" y="5234684"/>
              <a:ext cx="1524097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Bumiputera Participation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AD0972C-F10C-469C-A948-0533907D4B02}"/>
                </a:ext>
              </a:extLst>
            </p:cNvPr>
            <p:cNvSpPr txBox="1"/>
            <p:nvPr/>
          </p:nvSpPr>
          <p:spPr>
            <a:xfrm>
              <a:off x="6973068" y="5393635"/>
              <a:ext cx="1524097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Market Development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D1499F7-9A33-4E95-B07E-CA43AF7BC421}"/>
                </a:ext>
              </a:extLst>
            </p:cNvPr>
            <p:cNvSpPr txBox="1"/>
            <p:nvPr/>
          </p:nvSpPr>
          <p:spPr>
            <a:xfrm>
              <a:off x="3232812" y="5562156"/>
              <a:ext cx="204155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</a:rPr>
                <a:t>Technology, Innovation and Industry Support</a:t>
              </a: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C285AFBC-45C1-4974-BBD6-4817F924EA22}"/>
              </a:ext>
            </a:extLst>
          </p:cNvPr>
          <p:cNvSpPr txBox="1"/>
          <p:nvPr/>
        </p:nvSpPr>
        <p:spPr>
          <a:xfrm>
            <a:off x="756825" y="5115340"/>
            <a:ext cx="13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Strategic Thrust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525BD148-C06D-46DB-87FA-46F544FF01F5}"/>
              </a:ext>
            </a:extLst>
          </p:cNvPr>
          <p:cNvSpPr/>
          <p:nvPr/>
        </p:nvSpPr>
        <p:spPr>
          <a:xfrm rot="20586692">
            <a:off x="5456454" y="3992969"/>
            <a:ext cx="2278934" cy="2189728"/>
          </a:xfrm>
          <a:prstGeom prst="star6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439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25">
            <a:extLst>
              <a:ext uri="{FF2B5EF4-FFF2-40B4-BE49-F238E27FC236}">
                <a16:creationId xmlns:a16="http://schemas.microsoft.com/office/drawing/2014/main" id="{20D6F7E8-FC1A-45FB-A013-F88416D9378B}"/>
              </a:ext>
            </a:extLst>
          </p:cNvPr>
          <p:cNvSpPr/>
          <p:nvPr/>
        </p:nvSpPr>
        <p:spPr>
          <a:xfrm>
            <a:off x="811237" y="4523466"/>
            <a:ext cx="1064260" cy="198120"/>
          </a:xfrm>
          <a:custGeom>
            <a:avLst/>
            <a:gdLst/>
            <a:ahLst/>
            <a:cxnLst/>
            <a:rect l="l" t="t" r="r" b="b"/>
            <a:pathLst>
              <a:path w="1064260" h="198120">
                <a:moveTo>
                  <a:pt x="1023874" y="0"/>
                </a:moveTo>
                <a:lnTo>
                  <a:pt x="39839" y="0"/>
                </a:lnTo>
                <a:lnTo>
                  <a:pt x="24329" y="3123"/>
                </a:lnTo>
                <a:lnTo>
                  <a:pt x="11666" y="11652"/>
                </a:lnTo>
                <a:lnTo>
                  <a:pt x="3129" y="24324"/>
                </a:lnTo>
                <a:lnTo>
                  <a:pt x="0" y="39877"/>
                </a:lnTo>
                <a:lnTo>
                  <a:pt x="0" y="158241"/>
                </a:lnTo>
                <a:lnTo>
                  <a:pt x="3129" y="173795"/>
                </a:lnTo>
                <a:lnTo>
                  <a:pt x="11666" y="186467"/>
                </a:lnTo>
                <a:lnTo>
                  <a:pt x="24329" y="194996"/>
                </a:lnTo>
                <a:lnTo>
                  <a:pt x="39839" y="198119"/>
                </a:lnTo>
                <a:lnTo>
                  <a:pt x="1023874" y="198119"/>
                </a:lnTo>
                <a:lnTo>
                  <a:pt x="1039427" y="194996"/>
                </a:lnTo>
                <a:lnTo>
                  <a:pt x="1052099" y="186467"/>
                </a:lnTo>
                <a:lnTo>
                  <a:pt x="1060628" y="173795"/>
                </a:lnTo>
                <a:lnTo>
                  <a:pt x="1063752" y="158241"/>
                </a:lnTo>
                <a:lnTo>
                  <a:pt x="1063752" y="39877"/>
                </a:lnTo>
                <a:lnTo>
                  <a:pt x="1060628" y="24324"/>
                </a:lnTo>
                <a:lnTo>
                  <a:pt x="1052099" y="11652"/>
                </a:lnTo>
                <a:lnTo>
                  <a:pt x="1039427" y="3123"/>
                </a:lnTo>
                <a:lnTo>
                  <a:pt x="1023874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3E40F28-CADD-4AD3-B2AB-A6E0B7021773}"/>
              </a:ext>
            </a:extLst>
          </p:cNvPr>
          <p:cNvSpPr txBox="1">
            <a:spLocks/>
          </p:cNvSpPr>
          <p:nvPr/>
        </p:nvSpPr>
        <p:spPr>
          <a:xfrm>
            <a:off x="718930" y="86832"/>
            <a:ext cx="105156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2800" b="1" dirty="0">
                <a:latin typeface="Gill Sans MT" panose="020B0502020104020203" pitchFamily="34" charset="0"/>
              </a:rPr>
              <a:t>ISSUES AND CHALLENGES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73B8785-DE0D-47D8-8D36-5A48941E3DF8}"/>
              </a:ext>
            </a:extLst>
          </p:cNvPr>
          <p:cNvSpPr/>
          <p:nvPr/>
        </p:nvSpPr>
        <p:spPr>
          <a:xfrm>
            <a:off x="1721359" y="914400"/>
            <a:ext cx="9296449" cy="559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61EAC7FC-F110-4230-9257-6DF05E44DFA2}"/>
              </a:ext>
            </a:extLst>
          </p:cNvPr>
          <p:cNvSpPr txBox="1"/>
          <p:nvPr/>
        </p:nvSpPr>
        <p:spPr>
          <a:xfrm>
            <a:off x="3984750" y="1035419"/>
            <a:ext cx="40273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Trebuchet MS" panose="020B0603020202020204" pitchFamily="34" charset="0"/>
                <a:cs typeface="Carlito"/>
              </a:rPr>
              <a:t>Workforce </a:t>
            </a:r>
            <a:r>
              <a:rPr b="1" dirty="0">
                <a:solidFill>
                  <a:srgbClr val="FFFFFF"/>
                </a:solidFill>
                <a:latin typeface="Trebuchet MS" panose="020B0603020202020204" pitchFamily="34" charset="0"/>
                <a:cs typeface="Carlito"/>
              </a:rPr>
              <a:t>in the timber</a:t>
            </a:r>
            <a:r>
              <a:rPr b="1" spc="-105" dirty="0">
                <a:solidFill>
                  <a:srgbClr val="FFFFFF"/>
                </a:solidFill>
                <a:latin typeface="Trebuchet MS" panose="020B0603020202020204" pitchFamily="34" charset="0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Trebuchet MS" panose="020B0603020202020204" pitchFamily="34" charset="0"/>
                <a:cs typeface="Carlito"/>
              </a:rPr>
              <a:t>industry</a:t>
            </a:r>
            <a:endParaRPr dirty="0">
              <a:latin typeface="Trebuchet MS" panose="020B0603020202020204" pitchFamily="34" charset="0"/>
              <a:cs typeface="Carlito"/>
            </a:endParaRPr>
          </a:p>
        </p:txBody>
      </p: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5EBD6944-F513-4215-A015-F4BD0B74A650}"/>
              </a:ext>
            </a:extLst>
          </p:cNvPr>
          <p:cNvGrpSpPr/>
          <p:nvPr/>
        </p:nvGrpSpPr>
        <p:grpSpPr>
          <a:xfrm>
            <a:off x="2475378" y="2375794"/>
            <a:ext cx="6944092" cy="2717351"/>
            <a:chOff x="1664780" y="2039111"/>
            <a:chExt cx="5417502" cy="2540837"/>
          </a:xfrm>
        </p:grpSpPr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DB65B0C-2058-459A-91DF-EC201391A048}"/>
                </a:ext>
              </a:extLst>
            </p:cNvPr>
            <p:cNvSpPr/>
            <p:nvPr/>
          </p:nvSpPr>
          <p:spPr>
            <a:xfrm>
              <a:off x="1664780" y="4034356"/>
              <a:ext cx="723900" cy="545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4" name="object 20">
              <a:extLst>
                <a:ext uri="{FF2B5EF4-FFF2-40B4-BE49-F238E27FC236}">
                  <a16:creationId xmlns:a16="http://schemas.microsoft.com/office/drawing/2014/main" id="{0B258F02-AEA4-49BF-8BDA-799C43F478F0}"/>
                </a:ext>
              </a:extLst>
            </p:cNvPr>
            <p:cNvSpPr/>
            <p:nvPr/>
          </p:nvSpPr>
          <p:spPr>
            <a:xfrm>
              <a:off x="1734312" y="2039111"/>
              <a:ext cx="5347970" cy="628015"/>
            </a:xfrm>
            <a:custGeom>
              <a:avLst/>
              <a:gdLst/>
              <a:ahLst/>
              <a:cxnLst/>
              <a:rect l="l" t="t" r="r" b="b"/>
              <a:pathLst>
                <a:path w="5347970" h="628014">
                  <a:moveTo>
                    <a:pt x="1799844" y="300228"/>
                  </a:moveTo>
                  <a:lnTo>
                    <a:pt x="1690116" y="0"/>
                  </a:lnTo>
                  <a:lnTo>
                    <a:pt x="0" y="0"/>
                  </a:lnTo>
                  <a:lnTo>
                    <a:pt x="0" y="600456"/>
                  </a:lnTo>
                  <a:lnTo>
                    <a:pt x="1690116" y="600456"/>
                  </a:lnTo>
                  <a:lnTo>
                    <a:pt x="1799844" y="300228"/>
                  </a:lnTo>
                  <a:close/>
                </a:path>
                <a:path w="5347970" h="628014">
                  <a:moveTo>
                    <a:pt x="5347716" y="27432"/>
                  </a:moveTo>
                  <a:lnTo>
                    <a:pt x="3657600" y="27432"/>
                  </a:lnTo>
                  <a:lnTo>
                    <a:pt x="3547872" y="327660"/>
                  </a:lnTo>
                  <a:lnTo>
                    <a:pt x="3657600" y="627888"/>
                  </a:lnTo>
                  <a:lnTo>
                    <a:pt x="5347716" y="627888"/>
                  </a:lnTo>
                  <a:lnTo>
                    <a:pt x="5347716" y="27432"/>
                  </a:lnTo>
                  <a:close/>
                </a:path>
              </a:pathLst>
            </a:custGeom>
            <a:solidFill>
              <a:srgbClr val="4577FB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17" name="object 21">
            <a:extLst>
              <a:ext uri="{FF2B5EF4-FFF2-40B4-BE49-F238E27FC236}">
                <a16:creationId xmlns:a16="http://schemas.microsoft.com/office/drawing/2014/main" id="{A05B0EC2-C36E-4558-8BDA-57991610B6DD}"/>
              </a:ext>
            </a:extLst>
          </p:cNvPr>
          <p:cNvSpPr txBox="1"/>
          <p:nvPr/>
        </p:nvSpPr>
        <p:spPr>
          <a:xfrm>
            <a:off x="7343335" y="2431424"/>
            <a:ext cx="2016320" cy="5234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0534" marR="615315" indent="1270">
              <a:lnSpc>
                <a:spcPct val="103499"/>
              </a:lnSpc>
              <a:spcBef>
                <a:spcPts val="90"/>
              </a:spcBef>
            </a:pPr>
            <a:r>
              <a:rPr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Industry  </a:t>
            </a:r>
            <a:r>
              <a:rPr sz="1100" b="1" i="1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ect</a:t>
            </a:r>
            <a:r>
              <a:rPr sz="1100" b="1" i="1" spc="10" dirty="0">
                <a:solidFill>
                  <a:srgbClr val="FFFFFF"/>
                </a:solidFill>
                <a:latin typeface="Trebuchet MS"/>
                <a:cs typeface="Trebuchet MS"/>
              </a:rPr>
              <a:t>or-dri</a:t>
            </a:r>
            <a:r>
              <a:rPr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ven</a:t>
            </a:r>
            <a:r>
              <a:rPr lang="en-US"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i="1" spc="20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8" name="object 22">
            <a:extLst>
              <a:ext uri="{FF2B5EF4-FFF2-40B4-BE49-F238E27FC236}">
                <a16:creationId xmlns:a16="http://schemas.microsoft.com/office/drawing/2014/main" id="{663BC90A-15A5-4E9C-B0CF-9DA40AA34EE5}"/>
              </a:ext>
            </a:extLst>
          </p:cNvPr>
          <p:cNvSpPr txBox="1"/>
          <p:nvPr/>
        </p:nvSpPr>
        <p:spPr>
          <a:xfrm>
            <a:off x="2714199" y="2471332"/>
            <a:ext cx="2132512" cy="348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" marR="165735" indent="-1905" algn="ctr">
              <a:lnSpc>
                <a:spcPct val="101699"/>
              </a:lnSpc>
              <a:spcBef>
                <a:spcPts val="930"/>
              </a:spcBef>
            </a:pPr>
            <a:r>
              <a:rPr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Development of  </a:t>
            </a:r>
            <a:r>
              <a:rPr sz="1100" b="1" i="1" spc="20" dirty="0">
                <a:solidFill>
                  <a:srgbClr val="FFFFFF"/>
                </a:solidFill>
                <a:latin typeface="Trebuchet MS"/>
                <a:cs typeface="Trebuchet MS"/>
              </a:rPr>
              <a:t>human </a:t>
            </a:r>
            <a:r>
              <a:rPr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capital </a:t>
            </a:r>
            <a:r>
              <a:rPr lang="en-US" sz="1100" b="1" i="1" spc="1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1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quality &amp;</a:t>
            </a:r>
            <a:r>
              <a:rPr sz="1100" b="1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quantity)</a:t>
            </a:r>
            <a:endParaRPr lang="en-MY" sz="1100" b="1" i="1" spc="-1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C3F235ED-9AA9-4CC3-AE52-E8489A4833F1}"/>
              </a:ext>
            </a:extLst>
          </p:cNvPr>
          <p:cNvSpPr txBox="1"/>
          <p:nvPr/>
        </p:nvSpPr>
        <p:spPr>
          <a:xfrm>
            <a:off x="7678716" y="2002612"/>
            <a:ext cx="835912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MY" sz="1600" b="1" dirty="0">
                <a:latin typeface="Trebuchet MS" panose="020B0603020202020204" pitchFamily="34" charset="0"/>
              </a:rPr>
              <a:t>DEMAND</a:t>
            </a:r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CAA0E096-C68F-454C-92F0-4E6B0AE4BD12}"/>
              </a:ext>
            </a:extLst>
          </p:cNvPr>
          <p:cNvSpPr txBox="1"/>
          <p:nvPr/>
        </p:nvSpPr>
        <p:spPr>
          <a:xfrm>
            <a:off x="745587" y="4887408"/>
            <a:ext cx="136822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95"/>
              </a:spcBef>
              <a:buClr>
                <a:srgbClr val="392F2A"/>
              </a:buClr>
              <a:buChar char="•"/>
              <a:tabLst>
                <a:tab pos="125730" algn="l"/>
              </a:tabLst>
            </a:pPr>
            <a:r>
              <a:rPr sz="1200" spc="-10" dirty="0">
                <a:latin typeface="Arial"/>
                <a:cs typeface="Arial"/>
              </a:rPr>
              <a:t>Slower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growth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Char char="•"/>
              <a:tabLst>
                <a:tab pos="125730" algn="l"/>
              </a:tabLst>
            </a:pPr>
            <a:r>
              <a:rPr sz="1200" spc="-5" dirty="0">
                <a:latin typeface="Arial"/>
                <a:cs typeface="Arial"/>
              </a:rPr>
              <a:t>High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migration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Char char="•"/>
              <a:tabLst>
                <a:tab pos="125730" algn="l"/>
              </a:tabLst>
            </a:pPr>
            <a:r>
              <a:rPr sz="1200" spc="-5" dirty="0">
                <a:latin typeface="Arial"/>
                <a:cs typeface="Arial"/>
              </a:rPr>
              <a:t>Towards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ageing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9">
            <a:extLst>
              <a:ext uri="{FF2B5EF4-FFF2-40B4-BE49-F238E27FC236}">
                <a16:creationId xmlns:a16="http://schemas.microsoft.com/office/drawing/2014/main" id="{331CD1B2-6B4D-429C-B779-A3631074AFD2}"/>
              </a:ext>
            </a:extLst>
          </p:cNvPr>
          <p:cNvSpPr txBox="1"/>
          <p:nvPr/>
        </p:nvSpPr>
        <p:spPr>
          <a:xfrm>
            <a:off x="949918" y="4530873"/>
            <a:ext cx="95556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latin typeface="Trebuchet MS"/>
                <a:cs typeface="Trebuchet MS"/>
              </a:rPr>
              <a:t>Population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30">
            <a:extLst>
              <a:ext uri="{FF2B5EF4-FFF2-40B4-BE49-F238E27FC236}">
                <a16:creationId xmlns:a16="http://schemas.microsoft.com/office/drawing/2014/main" id="{2C382B72-DC42-40C1-A1E1-0D9C4141CD4B}"/>
              </a:ext>
            </a:extLst>
          </p:cNvPr>
          <p:cNvSpPr/>
          <p:nvPr/>
        </p:nvSpPr>
        <p:spPr>
          <a:xfrm>
            <a:off x="9936835" y="4488711"/>
            <a:ext cx="1823216" cy="213921"/>
          </a:xfrm>
          <a:custGeom>
            <a:avLst/>
            <a:gdLst/>
            <a:ahLst/>
            <a:cxnLst/>
            <a:rect l="l" t="t" r="r" b="b"/>
            <a:pathLst>
              <a:path w="1422400" h="200025">
                <a:moveTo>
                  <a:pt x="1381760" y="0"/>
                </a:moveTo>
                <a:lnTo>
                  <a:pt x="40132" y="0"/>
                </a:lnTo>
                <a:lnTo>
                  <a:pt x="24538" y="3163"/>
                </a:lnTo>
                <a:lnTo>
                  <a:pt x="11779" y="11779"/>
                </a:lnTo>
                <a:lnTo>
                  <a:pt x="3163" y="24538"/>
                </a:lnTo>
                <a:lnTo>
                  <a:pt x="0" y="40132"/>
                </a:lnTo>
                <a:lnTo>
                  <a:pt x="0" y="159512"/>
                </a:lnTo>
                <a:lnTo>
                  <a:pt x="3163" y="175105"/>
                </a:lnTo>
                <a:lnTo>
                  <a:pt x="11779" y="187864"/>
                </a:lnTo>
                <a:lnTo>
                  <a:pt x="24538" y="196480"/>
                </a:lnTo>
                <a:lnTo>
                  <a:pt x="40132" y="199644"/>
                </a:lnTo>
                <a:lnTo>
                  <a:pt x="1381760" y="199644"/>
                </a:lnTo>
                <a:lnTo>
                  <a:pt x="1397353" y="196480"/>
                </a:lnTo>
                <a:lnTo>
                  <a:pt x="1410112" y="187864"/>
                </a:lnTo>
                <a:lnTo>
                  <a:pt x="1418728" y="175105"/>
                </a:lnTo>
                <a:lnTo>
                  <a:pt x="1421892" y="159512"/>
                </a:lnTo>
                <a:lnTo>
                  <a:pt x="1421892" y="40132"/>
                </a:lnTo>
                <a:lnTo>
                  <a:pt x="1418728" y="24538"/>
                </a:lnTo>
                <a:lnTo>
                  <a:pt x="1410112" y="11779"/>
                </a:lnTo>
                <a:lnTo>
                  <a:pt x="1397353" y="3163"/>
                </a:lnTo>
                <a:lnTo>
                  <a:pt x="1381760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4161658E-A7AA-4583-A3CB-5CD5E72CEBDE}"/>
              </a:ext>
            </a:extLst>
          </p:cNvPr>
          <p:cNvSpPr txBox="1"/>
          <p:nvPr/>
        </p:nvSpPr>
        <p:spPr>
          <a:xfrm>
            <a:off x="3418482" y="4021262"/>
            <a:ext cx="2265996" cy="646331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144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720"/>
              </a:spcBef>
            </a:pPr>
            <a:r>
              <a:rPr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Foreign</a:t>
            </a:r>
            <a:r>
              <a:rPr sz="12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workers</a:t>
            </a:r>
            <a:b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- labor intensive</a:t>
            </a:r>
            <a:b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- government policy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D463F325-F613-4E58-B036-E1A742D93C51}"/>
              </a:ext>
            </a:extLst>
          </p:cNvPr>
          <p:cNvSpPr txBox="1"/>
          <p:nvPr/>
        </p:nvSpPr>
        <p:spPr>
          <a:xfrm>
            <a:off x="3402852" y="4942064"/>
            <a:ext cx="2375096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144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720"/>
              </a:spcBef>
            </a:pP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Utilization/intake of local worker </a:t>
            </a:r>
            <a:b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– 3D issues</a:t>
            </a:r>
            <a:b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- low wages/salary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35">
            <a:extLst>
              <a:ext uri="{FF2B5EF4-FFF2-40B4-BE49-F238E27FC236}">
                <a16:creationId xmlns:a16="http://schemas.microsoft.com/office/drawing/2014/main" id="{14BC051A-CD08-49AF-9320-7F6060FB7EAC}"/>
              </a:ext>
            </a:extLst>
          </p:cNvPr>
          <p:cNvSpPr txBox="1"/>
          <p:nvPr/>
        </p:nvSpPr>
        <p:spPr>
          <a:xfrm>
            <a:off x="5922378" y="4041198"/>
            <a:ext cx="2466248" cy="645048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01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10"/>
              </a:spcBef>
            </a:pPr>
            <a:r>
              <a:rPr lang="en-US" sz="12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Automation &amp; </a:t>
            </a:r>
            <a:r>
              <a:rPr lang="en-US" sz="1200" b="1" i="1" spc="10" dirty="0" err="1">
                <a:solidFill>
                  <a:srgbClr val="FF0000"/>
                </a:solidFill>
                <a:latin typeface="Trebuchet MS"/>
                <a:cs typeface="Trebuchet MS"/>
              </a:rPr>
              <a:t>Mechanisation</a:t>
            </a:r>
            <a:r>
              <a:rPr lang="en-US" sz="12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 Technology – improve p</a:t>
            </a:r>
            <a:r>
              <a:rPr sz="12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roductivity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8" name="object 36">
            <a:extLst>
              <a:ext uri="{FF2B5EF4-FFF2-40B4-BE49-F238E27FC236}">
                <a16:creationId xmlns:a16="http://schemas.microsoft.com/office/drawing/2014/main" id="{2B29E716-109A-4596-8E3C-CA6D7CABF68B}"/>
              </a:ext>
            </a:extLst>
          </p:cNvPr>
          <p:cNvSpPr txBox="1"/>
          <p:nvPr/>
        </p:nvSpPr>
        <p:spPr>
          <a:xfrm>
            <a:off x="6015143" y="4829644"/>
            <a:ext cx="2386735" cy="46166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14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20"/>
              </a:spcBef>
            </a:pPr>
            <a:r>
              <a:rPr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High </a:t>
            </a:r>
            <a:r>
              <a:rPr sz="12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skilled</a:t>
            </a:r>
            <a:r>
              <a:rPr sz="12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workers</a:t>
            </a:r>
            <a:r>
              <a:rPr lang="en-US" sz="12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 – capital intensive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CBB5A441-79F9-43B1-8A14-A114DEAE51BD}"/>
              </a:ext>
            </a:extLst>
          </p:cNvPr>
          <p:cNvSpPr txBox="1"/>
          <p:nvPr/>
        </p:nvSpPr>
        <p:spPr>
          <a:xfrm>
            <a:off x="6118784" y="5419141"/>
            <a:ext cx="2268439" cy="27699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914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720"/>
              </a:spcBef>
            </a:pPr>
            <a:r>
              <a:rPr lang="en-US" sz="1200" b="1" i="1" spc="20" dirty="0">
                <a:solidFill>
                  <a:srgbClr val="FF0000"/>
                </a:solidFill>
                <a:latin typeface="Trebuchet MS"/>
                <a:cs typeface="Trebuchet MS"/>
              </a:rPr>
              <a:t>Copycat furniture designers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1" name="object 39">
            <a:extLst>
              <a:ext uri="{FF2B5EF4-FFF2-40B4-BE49-F238E27FC236}">
                <a16:creationId xmlns:a16="http://schemas.microsoft.com/office/drawing/2014/main" id="{F7CE83CE-7B1F-4D1C-8EAB-0973029FE972}"/>
              </a:ext>
            </a:extLst>
          </p:cNvPr>
          <p:cNvGrpSpPr/>
          <p:nvPr/>
        </p:nvGrpSpPr>
        <p:grpSpPr>
          <a:xfrm>
            <a:off x="2227639" y="1897639"/>
            <a:ext cx="7625829" cy="4748364"/>
            <a:chOff x="1613915" y="1580387"/>
            <a:chExt cx="5701665" cy="4439920"/>
          </a:xfrm>
        </p:grpSpPr>
        <p:sp>
          <p:nvSpPr>
            <p:cNvPr id="33" name="object 40">
              <a:extLst>
                <a:ext uri="{FF2B5EF4-FFF2-40B4-BE49-F238E27FC236}">
                  <a16:creationId xmlns:a16="http://schemas.microsoft.com/office/drawing/2014/main" id="{C81E502C-A767-430D-9AD6-97A6B7C11306}"/>
                </a:ext>
              </a:extLst>
            </p:cNvPr>
            <p:cNvSpPr/>
            <p:nvPr/>
          </p:nvSpPr>
          <p:spPr>
            <a:xfrm>
              <a:off x="1613915" y="1580387"/>
              <a:ext cx="5701665" cy="4439920"/>
            </a:xfrm>
            <a:custGeom>
              <a:avLst/>
              <a:gdLst/>
              <a:ahLst/>
              <a:cxnLst/>
              <a:rect l="l" t="t" r="r" b="b"/>
              <a:pathLst>
                <a:path w="5701665" h="4439920">
                  <a:moveTo>
                    <a:pt x="0" y="4439412"/>
                  </a:moveTo>
                  <a:lnTo>
                    <a:pt x="5701284" y="4439412"/>
                  </a:lnTo>
                  <a:lnTo>
                    <a:pt x="5701284" y="0"/>
                  </a:lnTo>
                  <a:lnTo>
                    <a:pt x="0" y="0"/>
                  </a:lnTo>
                  <a:lnTo>
                    <a:pt x="0" y="443941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4" name="object 41">
              <a:extLst>
                <a:ext uri="{FF2B5EF4-FFF2-40B4-BE49-F238E27FC236}">
                  <a16:creationId xmlns:a16="http://schemas.microsoft.com/office/drawing/2014/main" id="{627DF8A9-3925-4E6B-AAF6-22492D157E8E}"/>
                </a:ext>
              </a:extLst>
            </p:cNvPr>
            <p:cNvSpPr/>
            <p:nvPr/>
          </p:nvSpPr>
          <p:spPr>
            <a:xfrm>
              <a:off x="1887466" y="4657189"/>
              <a:ext cx="566928" cy="429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5" name="object 42">
              <a:extLst>
                <a:ext uri="{FF2B5EF4-FFF2-40B4-BE49-F238E27FC236}">
                  <a16:creationId xmlns:a16="http://schemas.microsoft.com/office/drawing/2014/main" id="{0243B672-C740-4F0C-AB37-6BAF0736AEB7}"/>
                </a:ext>
              </a:extLst>
            </p:cNvPr>
            <p:cNvSpPr/>
            <p:nvPr/>
          </p:nvSpPr>
          <p:spPr>
            <a:xfrm>
              <a:off x="1918710" y="3564294"/>
              <a:ext cx="448056" cy="3749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6" name="object 43">
              <a:extLst>
                <a:ext uri="{FF2B5EF4-FFF2-40B4-BE49-F238E27FC236}">
                  <a16:creationId xmlns:a16="http://schemas.microsoft.com/office/drawing/2014/main" id="{11B9FE16-EE61-44A9-8E77-C7DBED2D8B4A}"/>
                </a:ext>
              </a:extLst>
            </p:cNvPr>
            <p:cNvSpPr/>
            <p:nvPr/>
          </p:nvSpPr>
          <p:spPr>
            <a:xfrm>
              <a:off x="3561587" y="1776983"/>
              <a:ext cx="1720596" cy="10728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39" name="object 46">
              <a:extLst>
                <a:ext uri="{FF2B5EF4-FFF2-40B4-BE49-F238E27FC236}">
                  <a16:creationId xmlns:a16="http://schemas.microsoft.com/office/drawing/2014/main" id="{83E36030-74A3-4B90-B181-C68465D45F40}"/>
                </a:ext>
              </a:extLst>
            </p:cNvPr>
            <p:cNvSpPr/>
            <p:nvPr/>
          </p:nvSpPr>
          <p:spPr>
            <a:xfrm>
              <a:off x="6290303" y="4270889"/>
              <a:ext cx="413384" cy="410209"/>
            </a:xfrm>
            <a:custGeom>
              <a:avLst/>
              <a:gdLst/>
              <a:ahLst/>
              <a:cxnLst/>
              <a:rect l="l" t="t" r="r" b="b"/>
              <a:pathLst>
                <a:path w="413384" h="410210">
                  <a:moveTo>
                    <a:pt x="206501" y="0"/>
                  </a:moveTo>
                  <a:lnTo>
                    <a:pt x="159153" y="5416"/>
                  </a:lnTo>
                  <a:lnTo>
                    <a:pt x="115688" y="20842"/>
                  </a:lnTo>
                  <a:lnTo>
                    <a:pt x="77346" y="45046"/>
                  </a:lnTo>
                  <a:lnTo>
                    <a:pt x="45366" y="76795"/>
                  </a:lnTo>
                  <a:lnTo>
                    <a:pt x="20989" y="114855"/>
                  </a:lnTo>
                  <a:lnTo>
                    <a:pt x="5453" y="157993"/>
                  </a:lnTo>
                  <a:lnTo>
                    <a:pt x="0" y="204978"/>
                  </a:lnTo>
                  <a:lnTo>
                    <a:pt x="5453" y="251962"/>
                  </a:lnTo>
                  <a:lnTo>
                    <a:pt x="20989" y="295100"/>
                  </a:lnTo>
                  <a:lnTo>
                    <a:pt x="45366" y="333160"/>
                  </a:lnTo>
                  <a:lnTo>
                    <a:pt x="77346" y="364909"/>
                  </a:lnTo>
                  <a:lnTo>
                    <a:pt x="115688" y="389113"/>
                  </a:lnTo>
                  <a:lnTo>
                    <a:pt x="159153" y="404539"/>
                  </a:lnTo>
                  <a:lnTo>
                    <a:pt x="206501" y="409956"/>
                  </a:lnTo>
                  <a:lnTo>
                    <a:pt x="253850" y="404539"/>
                  </a:lnTo>
                  <a:lnTo>
                    <a:pt x="297315" y="389113"/>
                  </a:lnTo>
                  <a:lnTo>
                    <a:pt x="335657" y="364909"/>
                  </a:lnTo>
                  <a:lnTo>
                    <a:pt x="367637" y="333160"/>
                  </a:lnTo>
                  <a:lnTo>
                    <a:pt x="392014" y="295100"/>
                  </a:lnTo>
                  <a:lnTo>
                    <a:pt x="407550" y="251962"/>
                  </a:lnTo>
                  <a:lnTo>
                    <a:pt x="413003" y="204978"/>
                  </a:lnTo>
                  <a:lnTo>
                    <a:pt x="407550" y="157993"/>
                  </a:lnTo>
                  <a:lnTo>
                    <a:pt x="392014" y="114855"/>
                  </a:lnTo>
                  <a:lnTo>
                    <a:pt x="367637" y="76795"/>
                  </a:lnTo>
                  <a:lnTo>
                    <a:pt x="335657" y="45046"/>
                  </a:lnTo>
                  <a:lnTo>
                    <a:pt x="297315" y="20842"/>
                  </a:lnTo>
                  <a:lnTo>
                    <a:pt x="253850" y="5416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40" name="object 47">
              <a:extLst>
                <a:ext uri="{FF2B5EF4-FFF2-40B4-BE49-F238E27FC236}">
                  <a16:creationId xmlns:a16="http://schemas.microsoft.com/office/drawing/2014/main" id="{548A2EE5-9934-4BC9-86D4-D0B1FACD3D77}"/>
                </a:ext>
              </a:extLst>
            </p:cNvPr>
            <p:cNvSpPr/>
            <p:nvPr/>
          </p:nvSpPr>
          <p:spPr>
            <a:xfrm>
              <a:off x="6352022" y="4341246"/>
              <a:ext cx="285115" cy="246891"/>
            </a:xfrm>
            <a:custGeom>
              <a:avLst/>
              <a:gdLst/>
              <a:ahLst/>
              <a:cxnLst/>
              <a:rect l="l" t="t" r="r" b="b"/>
              <a:pathLst>
                <a:path w="285115" h="234950">
                  <a:moveTo>
                    <a:pt x="143001" y="80264"/>
                  </a:moveTo>
                  <a:lnTo>
                    <a:pt x="103663" y="96472"/>
                  </a:lnTo>
                  <a:lnTo>
                    <a:pt x="87483" y="135106"/>
                  </a:lnTo>
                  <a:lnTo>
                    <a:pt x="87376" y="234696"/>
                  </a:lnTo>
                  <a:lnTo>
                    <a:pt x="198627" y="234696"/>
                  </a:lnTo>
                  <a:lnTo>
                    <a:pt x="198517" y="135106"/>
                  </a:lnTo>
                  <a:lnTo>
                    <a:pt x="181959" y="96472"/>
                  </a:lnTo>
                  <a:lnTo>
                    <a:pt x="143001" y="80264"/>
                  </a:lnTo>
                  <a:close/>
                </a:path>
                <a:path w="285115" h="234950">
                  <a:moveTo>
                    <a:pt x="78486" y="105029"/>
                  </a:moveTo>
                  <a:lnTo>
                    <a:pt x="74422" y="105029"/>
                  </a:lnTo>
                  <a:lnTo>
                    <a:pt x="59741" y="108132"/>
                  </a:lnTo>
                  <a:lnTo>
                    <a:pt x="47751" y="116522"/>
                  </a:lnTo>
                  <a:lnTo>
                    <a:pt x="39667" y="128817"/>
                  </a:lnTo>
                  <a:lnTo>
                    <a:pt x="36703" y="143637"/>
                  </a:lnTo>
                  <a:lnTo>
                    <a:pt x="36703" y="211963"/>
                  </a:lnTo>
                  <a:lnTo>
                    <a:pt x="78486" y="211963"/>
                  </a:lnTo>
                  <a:lnTo>
                    <a:pt x="78537" y="134620"/>
                  </a:lnTo>
                  <a:lnTo>
                    <a:pt x="78861" y="128222"/>
                  </a:lnTo>
                  <a:lnTo>
                    <a:pt x="80057" y="120904"/>
                  </a:lnTo>
                  <a:lnTo>
                    <a:pt x="82182" y="113776"/>
                  </a:lnTo>
                  <a:lnTo>
                    <a:pt x="85344" y="106934"/>
                  </a:lnTo>
                  <a:lnTo>
                    <a:pt x="82423" y="105918"/>
                  </a:lnTo>
                  <a:lnTo>
                    <a:pt x="78486" y="105029"/>
                  </a:lnTo>
                  <a:close/>
                </a:path>
                <a:path w="285115" h="234950">
                  <a:moveTo>
                    <a:pt x="210566" y="105029"/>
                  </a:moveTo>
                  <a:lnTo>
                    <a:pt x="206501" y="105029"/>
                  </a:lnTo>
                  <a:lnTo>
                    <a:pt x="203580" y="105918"/>
                  </a:lnTo>
                  <a:lnTo>
                    <a:pt x="199644" y="106934"/>
                  </a:lnTo>
                  <a:lnTo>
                    <a:pt x="206501" y="211963"/>
                  </a:lnTo>
                  <a:lnTo>
                    <a:pt x="249300" y="211963"/>
                  </a:lnTo>
                  <a:lnTo>
                    <a:pt x="249300" y="143637"/>
                  </a:lnTo>
                  <a:lnTo>
                    <a:pt x="246177" y="128817"/>
                  </a:lnTo>
                  <a:lnTo>
                    <a:pt x="237744" y="116522"/>
                  </a:lnTo>
                  <a:lnTo>
                    <a:pt x="225405" y="108132"/>
                  </a:lnTo>
                  <a:lnTo>
                    <a:pt x="210566" y="105029"/>
                  </a:lnTo>
                  <a:close/>
                </a:path>
                <a:path w="285115" h="234950">
                  <a:moveTo>
                    <a:pt x="31750" y="118872"/>
                  </a:moveTo>
                  <a:lnTo>
                    <a:pt x="26797" y="118872"/>
                  </a:lnTo>
                  <a:lnTo>
                    <a:pt x="16341" y="120949"/>
                  </a:lnTo>
                  <a:lnTo>
                    <a:pt x="7826" y="126634"/>
                  </a:lnTo>
                  <a:lnTo>
                    <a:pt x="2097" y="135106"/>
                  </a:lnTo>
                  <a:lnTo>
                    <a:pt x="0" y="145542"/>
                  </a:lnTo>
                  <a:lnTo>
                    <a:pt x="0" y="194056"/>
                  </a:lnTo>
                  <a:lnTo>
                    <a:pt x="27813" y="194056"/>
                  </a:lnTo>
                  <a:lnTo>
                    <a:pt x="27813" y="134620"/>
                  </a:lnTo>
                  <a:lnTo>
                    <a:pt x="29845" y="126746"/>
                  </a:lnTo>
                  <a:lnTo>
                    <a:pt x="33782" y="119761"/>
                  </a:lnTo>
                  <a:lnTo>
                    <a:pt x="31750" y="118872"/>
                  </a:lnTo>
                  <a:close/>
                </a:path>
                <a:path w="285115" h="234950">
                  <a:moveTo>
                    <a:pt x="258191" y="118872"/>
                  </a:moveTo>
                  <a:lnTo>
                    <a:pt x="253238" y="118872"/>
                  </a:lnTo>
                  <a:lnTo>
                    <a:pt x="251205" y="119761"/>
                  </a:lnTo>
                  <a:lnTo>
                    <a:pt x="255143" y="126746"/>
                  </a:lnTo>
                  <a:lnTo>
                    <a:pt x="257175" y="134620"/>
                  </a:lnTo>
                  <a:lnTo>
                    <a:pt x="257175" y="194056"/>
                  </a:lnTo>
                  <a:lnTo>
                    <a:pt x="284988" y="194056"/>
                  </a:lnTo>
                  <a:lnTo>
                    <a:pt x="284988" y="145542"/>
                  </a:lnTo>
                  <a:lnTo>
                    <a:pt x="282890" y="135106"/>
                  </a:lnTo>
                  <a:lnTo>
                    <a:pt x="277161" y="126634"/>
                  </a:lnTo>
                  <a:lnTo>
                    <a:pt x="268646" y="120949"/>
                  </a:lnTo>
                  <a:lnTo>
                    <a:pt x="258191" y="118872"/>
                  </a:lnTo>
                  <a:close/>
                </a:path>
                <a:path w="285115" h="234950">
                  <a:moveTo>
                    <a:pt x="35687" y="77216"/>
                  </a:moveTo>
                  <a:lnTo>
                    <a:pt x="17907" y="77216"/>
                  </a:lnTo>
                  <a:lnTo>
                    <a:pt x="10922" y="84201"/>
                  </a:lnTo>
                  <a:lnTo>
                    <a:pt x="10922" y="101981"/>
                  </a:lnTo>
                  <a:lnTo>
                    <a:pt x="17907" y="109982"/>
                  </a:lnTo>
                  <a:lnTo>
                    <a:pt x="35687" y="109982"/>
                  </a:lnTo>
                  <a:lnTo>
                    <a:pt x="42672" y="101981"/>
                  </a:lnTo>
                  <a:lnTo>
                    <a:pt x="42672" y="84201"/>
                  </a:lnTo>
                  <a:lnTo>
                    <a:pt x="35687" y="77216"/>
                  </a:lnTo>
                  <a:close/>
                </a:path>
                <a:path w="285115" h="234950">
                  <a:moveTo>
                    <a:pt x="267080" y="77216"/>
                  </a:moveTo>
                  <a:lnTo>
                    <a:pt x="249300" y="77216"/>
                  </a:lnTo>
                  <a:lnTo>
                    <a:pt x="242316" y="84201"/>
                  </a:lnTo>
                  <a:lnTo>
                    <a:pt x="242316" y="101981"/>
                  </a:lnTo>
                  <a:lnTo>
                    <a:pt x="249300" y="109982"/>
                  </a:lnTo>
                  <a:lnTo>
                    <a:pt x="267080" y="109982"/>
                  </a:lnTo>
                  <a:lnTo>
                    <a:pt x="275082" y="101981"/>
                  </a:lnTo>
                  <a:lnTo>
                    <a:pt x="275082" y="84201"/>
                  </a:lnTo>
                  <a:lnTo>
                    <a:pt x="267080" y="77216"/>
                  </a:lnTo>
                  <a:close/>
                </a:path>
                <a:path w="285115" h="234950">
                  <a:moveTo>
                    <a:pt x="74422" y="48514"/>
                  </a:moveTo>
                  <a:lnTo>
                    <a:pt x="65299" y="50278"/>
                  </a:lnTo>
                  <a:lnTo>
                    <a:pt x="57737" y="55197"/>
                  </a:lnTo>
                  <a:lnTo>
                    <a:pt x="52579" y="62712"/>
                  </a:lnTo>
                  <a:lnTo>
                    <a:pt x="50673" y="72263"/>
                  </a:lnTo>
                  <a:lnTo>
                    <a:pt x="52579" y="81438"/>
                  </a:lnTo>
                  <a:lnTo>
                    <a:pt x="57737" y="88995"/>
                  </a:lnTo>
                  <a:lnTo>
                    <a:pt x="65299" y="94122"/>
                  </a:lnTo>
                  <a:lnTo>
                    <a:pt x="74422" y="96012"/>
                  </a:lnTo>
                  <a:lnTo>
                    <a:pt x="83617" y="94122"/>
                  </a:lnTo>
                  <a:lnTo>
                    <a:pt x="91217" y="88995"/>
                  </a:lnTo>
                  <a:lnTo>
                    <a:pt x="96389" y="81438"/>
                  </a:lnTo>
                  <a:lnTo>
                    <a:pt x="98298" y="72263"/>
                  </a:lnTo>
                  <a:lnTo>
                    <a:pt x="96389" y="62712"/>
                  </a:lnTo>
                  <a:lnTo>
                    <a:pt x="91217" y="55197"/>
                  </a:lnTo>
                  <a:lnTo>
                    <a:pt x="83617" y="50278"/>
                  </a:lnTo>
                  <a:lnTo>
                    <a:pt x="74422" y="48514"/>
                  </a:lnTo>
                  <a:close/>
                </a:path>
                <a:path w="285115" h="234950">
                  <a:moveTo>
                    <a:pt x="210566" y="48514"/>
                  </a:moveTo>
                  <a:lnTo>
                    <a:pt x="201370" y="50278"/>
                  </a:lnTo>
                  <a:lnTo>
                    <a:pt x="193770" y="55197"/>
                  </a:lnTo>
                  <a:lnTo>
                    <a:pt x="188598" y="62712"/>
                  </a:lnTo>
                  <a:lnTo>
                    <a:pt x="186690" y="72263"/>
                  </a:lnTo>
                  <a:lnTo>
                    <a:pt x="188598" y="81438"/>
                  </a:lnTo>
                  <a:lnTo>
                    <a:pt x="193770" y="88995"/>
                  </a:lnTo>
                  <a:lnTo>
                    <a:pt x="201370" y="94122"/>
                  </a:lnTo>
                  <a:lnTo>
                    <a:pt x="210566" y="96012"/>
                  </a:lnTo>
                  <a:lnTo>
                    <a:pt x="219688" y="94122"/>
                  </a:lnTo>
                  <a:lnTo>
                    <a:pt x="227250" y="88995"/>
                  </a:lnTo>
                  <a:lnTo>
                    <a:pt x="232408" y="81438"/>
                  </a:lnTo>
                  <a:lnTo>
                    <a:pt x="234315" y="72263"/>
                  </a:lnTo>
                  <a:lnTo>
                    <a:pt x="232408" y="62712"/>
                  </a:lnTo>
                  <a:lnTo>
                    <a:pt x="227250" y="55197"/>
                  </a:lnTo>
                  <a:lnTo>
                    <a:pt x="219688" y="50278"/>
                  </a:lnTo>
                  <a:lnTo>
                    <a:pt x="210566" y="48514"/>
                  </a:lnTo>
                  <a:close/>
                </a:path>
                <a:path w="285115" h="234950">
                  <a:moveTo>
                    <a:pt x="143001" y="0"/>
                  </a:moveTo>
                  <a:lnTo>
                    <a:pt x="129047" y="2790"/>
                  </a:lnTo>
                  <a:lnTo>
                    <a:pt x="117665" y="10414"/>
                  </a:lnTo>
                  <a:lnTo>
                    <a:pt x="109997" y="21752"/>
                  </a:lnTo>
                  <a:lnTo>
                    <a:pt x="107188" y="35687"/>
                  </a:lnTo>
                  <a:lnTo>
                    <a:pt x="109997" y="49601"/>
                  </a:lnTo>
                  <a:lnTo>
                    <a:pt x="117665" y="60896"/>
                  </a:lnTo>
                  <a:lnTo>
                    <a:pt x="129047" y="68476"/>
                  </a:lnTo>
                  <a:lnTo>
                    <a:pt x="143001" y="71247"/>
                  </a:lnTo>
                  <a:lnTo>
                    <a:pt x="156368" y="68476"/>
                  </a:lnTo>
                  <a:lnTo>
                    <a:pt x="167449" y="60896"/>
                  </a:lnTo>
                  <a:lnTo>
                    <a:pt x="175005" y="49601"/>
                  </a:lnTo>
                  <a:lnTo>
                    <a:pt x="177800" y="35687"/>
                  </a:lnTo>
                  <a:lnTo>
                    <a:pt x="175005" y="21752"/>
                  </a:lnTo>
                  <a:lnTo>
                    <a:pt x="167449" y="10414"/>
                  </a:lnTo>
                  <a:lnTo>
                    <a:pt x="156368" y="2790"/>
                  </a:lnTo>
                  <a:lnTo>
                    <a:pt x="143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04106351-9775-4E89-90E2-4E78D9C28EF0}"/>
                </a:ext>
              </a:extLst>
            </p:cNvPr>
            <p:cNvSpPr/>
            <p:nvPr/>
          </p:nvSpPr>
          <p:spPr>
            <a:xfrm>
              <a:off x="6249915" y="3613332"/>
              <a:ext cx="598931" cy="4358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</p:grpSp>
      <p:sp>
        <p:nvSpPr>
          <p:cNvPr id="32" name="object 50">
            <a:extLst>
              <a:ext uri="{FF2B5EF4-FFF2-40B4-BE49-F238E27FC236}">
                <a16:creationId xmlns:a16="http://schemas.microsoft.com/office/drawing/2014/main" id="{50A0B14F-AF30-42A7-88BA-D6AEED24D52F}"/>
              </a:ext>
            </a:extLst>
          </p:cNvPr>
          <p:cNvSpPr txBox="1"/>
          <p:nvPr/>
        </p:nvSpPr>
        <p:spPr>
          <a:xfrm>
            <a:off x="9956932" y="4454193"/>
            <a:ext cx="2235068" cy="125354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latin typeface="Trebuchet MS"/>
                <a:cs typeface="Trebuchet MS"/>
              </a:rPr>
              <a:t>Economic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growth</a:t>
            </a:r>
            <a:endParaRPr sz="1200" dirty="0">
              <a:latin typeface="Trebuchet MS"/>
              <a:cs typeface="Trebuchet MS"/>
            </a:endParaRPr>
          </a:p>
          <a:p>
            <a:pPr marL="125095" indent="-113030">
              <a:lnSpc>
                <a:spcPct val="100000"/>
              </a:lnSpc>
              <a:spcBef>
                <a:spcPts val="955"/>
              </a:spcBef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Technology</a:t>
            </a:r>
            <a:r>
              <a:rPr sz="1200" b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advancement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Innovation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Char char="•"/>
              <a:tabLst>
                <a:tab pos="125730" algn="l"/>
              </a:tabLst>
            </a:pPr>
            <a:r>
              <a:rPr sz="1200" spc="-5" dirty="0">
                <a:latin typeface="Arial"/>
                <a:cs typeface="Arial"/>
              </a:rPr>
              <a:t>New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investment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Char char="•"/>
              <a:tabLst>
                <a:tab pos="125730" algn="l"/>
              </a:tabLst>
            </a:pPr>
            <a:r>
              <a:rPr sz="1200" spc="-5" dirty="0">
                <a:latin typeface="Arial"/>
                <a:cs typeface="Arial"/>
              </a:rPr>
              <a:t>New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source of</a:t>
            </a:r>
            <a:r>
              <a:rPr sz="12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growth</a:t>
            </a:r>
            <a:endParaRPr sz="12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Knowledge </a:t>
            </a:r>
            <a:r>
              <a:rPr sz="1200" spc="-5" dirty="0">
                <a:latin typeface="Arial"/>
                <a:cs typeface="Arial"/>
              </a:rPr>
              <a:t>based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economy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5CDBB-0894-40A7-A80B-FC67CFD28B14}"/>
              </a:ext>
            </a:extLst>
          </p:cNvPr>
          <p:cNvSpPr txBox="1"/>
          <p:nvPr/>
        </p:nvSpPr>
        <p:spPr>
          <a:xfrm>
            <a:off x="3080825" y="1969478"/>
            <a:ext cx="123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>
                <a:latin typeface="Trebuchet MS" panose="020B0603020202020204" pitchFamily="34" charset="0"/>
              </a:rPr>
              <a:t>SUPPLY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44AC7-BC1C-4537-8258-C8317F8FBC90}"/>
              </a:ext>
            </a:extLst>
          </p:cNvPr>
          <p:cNvSpPr txBox="1"/>
          <p:nvPr/>
        </p:nvSpPr>
        <p:spPr>
          <a:xfrm>
            <a:off x="2475911" y="2982351"/>
            <a:ext cx="232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15"/>
              </a:spcBef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Ensure strong pipeline</a:t>
            </a:r>
            <a:r>
              <a:rPr lang="en-US" sz="1100" b="1" spc="-4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of  quality workforce into  the </a:t>
            </a:r>
            <a:r>
              <a:rPr lang="en-US" sz="1100" b="1" spc="-5" dirty="0" err="1">
                <a:latin typeface="Trebuchet MS" panose="020B0603020202020204" pitchFamily="34" charset="0"/>
                <a:cs typeface="Arial"/>
              </a:rPr>
              <a:t>labour</a:t>
            </a: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 market  through education, TVET &amp;</a:t>
            </a:r>
            <a:r>
              <a:rPr lang="en-US" sz="110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upskilling</a:t>
            </a:r>
            <a:endParaRPr lang="en-US" sz="11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51B7A9-445D-4009-8420-B458CB4B7A11}"/>
              </a:ext>
            </a:extLst>
          </p:cNvPr>
          <p:cNvSpPr txBox="1"/>
          <p:nvPr/>
        </p:nvSpPr>
        <p:spPr>
          <a:xfrm>
            <a:off x="7104185" y="3038622"/>
            <a:ext cx="264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920"/>
              </a:spcBef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Key growth sectors in the</a:t>
            </a:r>
            <a:r>
              <a:rPr lang="en-US" sz="1100" b="1" spc="-3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12 MP</a:t>
            </a:r>
            <a:endParaRPr lang="en-US" sz="1100" dirty="0">
              <a:latin typeface="Trebuchet MS" panose="020B0603020202020204" pitchFamily="34" charset="0"/>
              <a:cs typeface="Arial"/>
            </a:endParaRPr>
          </a:p>
          <a:p>
            <a:pPr marL="125095" marR="330200" indent="-113030">
              <a:lnSpc>
                <a:spcPct val="100000"/>
              </a:lnSpc>
              <a:buClr>
                <a:srgbClr val="392F2A"/>
              </a:buClr>
              <a:buFont typeface="Arial"/>
              <a:buChar char="•"/>
              <a:tabLst>
                <a:tab pos="125730" algn="l"/>
              </a:tabLst>
            </a:pPr>
            <a:r>
              <a:rPr lang="en-US" sz="1100" b="1" spc="-5" dirty="0">
                <a:latin typeface="Trebuchet MS" panose="020B0603020202020204" pitchFamily="34" charset="0"/>
                <a:cs typeface="Arial"/>
              </a:rPr>
              <a:t>Investments &amp; creation of  quality jobs in key growth  sectors</a:t>
            </a:r>
            <a:endParaRPr lang="en-US" sz="1100" dirty="0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E7BAC-27ED-47B4-B77B-13916494B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121" y="5276707"/>
            <a:ext cx="629131" cy="5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86831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WAY FORWARD</a:t>
            </a:r>
            <a:endParaRPr lang="en-MY" sz="2800" b="1" dirty="0">
              <a:latin typeface="Gill Sans MT" panose="020B0502020104020203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6A715BF-0C75-4D4E-93A9-A4C53D6AA482}"/>
              </a:ext>
            </a:extLst>
          </p:cNvPr>
          <p:cNvGrpSpPr/>
          <p:nvPr/>
        </p:nvGrpSpPr>
        <p:grpSpPr>
          <a:xfrm>
            <a:off x="1301750" y="1232452"/>
            <a:ext cx="10028859" cy="4155324"/>
            <a:chOff x="1301750" y="1599069"/>
            <a:chExt cx="9561447" cy="383176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B531284-7BA3-471A-819E-A5DE16E406EC}"/>
                </a:ext>
              </a:extLst>
            </p:cNvPr>
            <p:cNvGrpSpPr/>
            <p:nvPr/>
          </p:nvGrpSpPr>
          <p:grpSpPr>
            <a:xfrm>
              <a:off x="1301750" y="1599069"/>
              <a:ext cx="2971800" cy="3831769"/>
              <a:chOff x="5226050" y="2312988"/>
              <a:chExt cx="1733551" cy="2235200"/>
            </a:xfrm>
          </p:grpSpPr>
          <p:sp>
            <p:nvSpPr>
              <p:cNvPr id="110" name="Freeform 5">
                <a:extLst>
                  <a:ext uri="{FF2B5EF4-FFF2-40B4-BE49-F238E27FC236}">
                    <a16:creationId xmlns:a16="http://schemas.microsoft.com/office/drawing/2014/main" id="{32B10C63-D175-46F8-AF4B-E3C562C7E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3017838"/>
                <a:ext cx="887413" cy="1530350"/>
              </a:xfrm>
              <a:custGeom>
                <a:avLst/>
                <a:gdLst>
                  <a:gd name="T0" fmla="*/ 151 w 278"/>
                  <a:gd name="T1" fmla="*/ 95 h 480"/>
                  <a:gd name="T2" fmla="*/ 157 w 278"/>
                  <a:gd name="T3" fmla="*/ 95 h 480"/>
                  <a:gd name="T4" fmla="*/ 258 w 278"/>
                  <a:gd name="T5" fmla="*/ 95 h 480"/>
                  <a:gd name="T6" fmla="*/ 264 w 278"/>
                  <a:gd name="T7" fmla="*/ 99 h 480"/>
                  <a:gd name="T8" fmla="*/ 277 w 278"/>
                  <a:gd name="T9" fmla="*/ 130 h 480"/>
                  <a:gd name="T10" fmla="*/ 277 w 278"/>
                  <a:gd name="T11" fmla="*/ 143 h 480"/>
                  <a:gd name="T12" fmla="*/ 271 w 278"/>
                  <a:gd name="T13" fmla="*/ 150 h 480"/>
                  <a:gd name="T14" fmla="*/ 235 w 278"/>
                  <a:gd name="T15" fmla="*/ 155 h 480"/>
                  <a:gd name="T16" fmla="*/ 229 w 278"/>
                  <a:gd name="T17" fmla="*/ 160 h 480"/>
                  <a:gd name="T18" fmla="*/ 229 w 278"/>
                  <a:gd name="T19" fmla="*/ 192 h 480"/>
                  <a:gd name="T20" fmla="*/ 226 w 278"/>
                  <a:gd name="T21" fmla="*/ 200 h 480"/>
                  <a:gd name="T22" fmla="*/ 215 w 278"/>
                  <a:gd name="T23" fmla="*/ 210 h 480"/>
                  <a:gd name="T24" fmla="*/ 215 w 278"/>
                  <a:gd name="T25" fmla="*/ 217 h 480"/>
                  <a:gd name="T26" fmla="*/ 227 w 278"/>
                  <a:gd name="T27" fmla="*/ 230 h 480"/>
                  <a:gd name="T28" fmla="*/ 229 w 278"/>
                  <a:gd name="T29" fmla="*/ 235 h 480"/>
                  <a:gd name="T30" fmla="*/ 220 w 278"/>
                  <a:gd name="T31" fmla="*/ 264 h 480"/>
                  <a:gd name="T32" fmla="*/ 220 w 278"/>
                  <a:gd name="T33" fmla="*/ 269 h 480"/>
                  <a:gd name="T34" fmla="*/ 231 w 278"/>
                  <a:gd name="T35" fmla="*/ 303 h 480"/>
                  <a:gd name="T36" fmla="*/ 209 w 278"/>
                  <a:gd name="T37" fmla="*/ 335 h 480"/>
                  <a:gd name="T38" fmla="*/ 149 w 278"/>
                  <a:gd name="T39" fmla="*/ 337 h 480"/>
                  <a:gd name="T40" fmla="*/ 108 w 278"/>
                  <a:gd name="T41" fmla="*/ 331 h 480"/>
                  <a:gd name="T42" fmla="*/ 103 w 278"/>
                  <a:gd name="T43" fmla="*/ 335 h 480"/>
                  <a:gd name="T44" fmla="*/ 96 w 278"/>
                  <a:gd name="T45" fmla="*/ 377 h 480"/>
                  <a:gd name="T46" fmla="*/ 88 w 278"/>
                  <a:gd name="T47" fmla="*/ 420 h 480"/>
                  <a:gd name="T48" fmla="*/ 79 w 278"/>
                  <a:gd name="T49" fmla="*/ 474 h 480"/>
                  <a:gd name="T50" fmla="*/ 77 w 278"/>
                  <a:gd name="T51" fmla="*/ 480 h 480"/>
                  <a:gd name="T52" fmla="*/ 55 w 278"/>
                  <a:gd name="T53" fmla="*/ 469 h 480"/>
                  <a:gd name="T54" fmla="*/ 4 w 278"/>
                  <a:gd name="T55" fmla="*/ 445 h 480"/>
                  <a:gd name="T56" fmla="*/ 0 w 278"/>
                  <a:gd name="T57" fmla="*/ 438 h 480"/>
                  <a:gd name="T58" fmla="*/ 0 w 278"/>
                  <a:gd name="T59" fmla="*/ 301 h 480"/>
                  <a:gd name="T60" fmla="*/ 0 w 278"/>
                  <a:gd name="T61" fmla="*/ 265 h 480"/>
                  <a:gd name="T62" fmla="*/ 16 w 278"/>
                  <a:gd name="T63" fmla="*/ 270 h 480"/>
                  <a:gd name="T64" fmla="*/ 79 w 278"/>
                  <a:gd name="T65" fmla="*/ 255 h 480"/>
                  <a:gd name="T66" fmla="*/ 72 w 278"/>
                  <a:gd name="T67" fmla="*/ 188 h 480"/>
                  <a:gd name="T68" fmla="*/ 14 w 278"/>
                  <a:gd name="T69" fmla="*/ 180 h 480"/>
                  <a:gd name="T70" fmla="*/ 1 w 278"/>
                  <a:gd name="T71" fmla="*/ 185 h 480"/>
                  <a:gd name="T72" fmla="*/ 1 w 278"/>
                  <a:gd name="T73" fmla="*/ 95 h 480"/>
                  <a:gd name="T74" fmla="*/ 108 w 278"/>
                  <a:gd name="T75" fmla="*/ 95 h 480"/>
                  <a:gd name="T76" fmla="*/ 104 w 278"/>
                  <a:gd name="T77" fmla="*/ 80 h 480"/>
                  <a:gd name="T78" fmla="*/ 95 w 278"/>
                  <a:gd name="T79" fmla="*/ 49 h 480"/>
                  <a:gd name="T80" fmla="*/ 134 w 278"/>
                  <a:gd name="T81" fmla="*/ 4 h 480"/>
                  <a:gd name="T82" fmla="*/ 164 w 278"/>
                  <a:gd name="T83" fmla="*/ 33 h 480"/>
                  <a:gd name="T84" fmla="*/ 161 w 278"/>
                  <a:gd name="T85" fmla="*/ 60 h 480"/>
                  <a:gd name="T86" fmla="*/ 151 w 278"/>
                  <a:gd name="T87" fmla="*/ 92 h 480"/>
                  <a:gd name="T88" fmla="*/ 151 w 278"/>
                  <a:gd name="T89" fmla="*/ 95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8" h="480">
                    <a:moveTo>
                      <a:pt x="151" y="95"/>
                    </a:moveTo>
                    <a:cubicBezTo>
                      <a:pt x="153" y="95"/>
                      <a:pt x="155" y="95"/>
                      <a:pt x="157" y="95"/>
                    </a:cubicBezTo>
                    <a:cubicBezTo>
                      <a:pt x="191" y="95"/>
                      <a:pt x="224" y="95"/>
                      <a:pt x="258" y="95"/>
                    </a:cubicBezTo>
                    <a:cubicBezTo>
                      <a:pt x="261" y="95"/>
                      <a:pt x="263" y="96"/>
                      <a:pt x="264" y="99"/>
                    </a:cubicBezTo>
                    <a:cubicBezTo>
                      <a:pt x="268" y="109"/>
                      <a:pt x="273" y="120"/>
                      <a:pt x="277" y="130"/>
                    </a:cubicBezTo>
                    <a:cubicBezTo>
                      <a:pt x="278" y="134"/>
                      <a:pt x="278" y="139"/>
                      <a:pt x="277" y="143"/>
                    </a:cubicBezTo>
                    <a:cubicBezTo>
                      <a:pt x="277" y="146"/>
                      <a:pt x="273" y="149"/>
                      <a:pt x="271" y="150"/>
                    </a:cubicBezTo>
                    <a:cubicBezTo>
                      <a:pt x="259" y="154"/>
                      <a:pt x="247" y="156"/>
                      <a:pt x="235" y="155"/>
                    </a:cubicBezTo>
                    <a:cubicBezTo>
                      <a:pt x="230" y="154"/>
                      <a:pt x="229" y="156"/>
                      <a:pt x="229" y="160"/>
                    </a:cubicBezTo>
                    <a:cubicBezTo>
                      <a:pt x="230" y="170"/>
                      <a:pt x="230" y="181"/>
                      <a:pt x="229" y="192"/>
                    </a:cubicBezTo>
                    <a:cubicBezTo>
                      <a:pt x="229" y="195"/>
                      <a:pt x="228" y="198"/>
                      <a:pt x="226" y="200"/>
                    </a:cubicBezTo>
                    <a:cubicBezTo>
                      <a:pt x="223" y="203"/>
                      <a:pt x="219" y="207"/>
                      <a:pt x="215" y="210"/>
                    </a:cubicBezTo>
                    <a:cubicBezTo>
                      <a:pt x="212" y="213"/>
                      <a:pt x="212" y="214"/>
                      <a:pt x="215" y="217"/>
                    </a:cubicBezTo>
                    <a:cubicBezTo>
                      <a:pt x="219" y="221"/>
                      <a:pt x="224" y="225"/>
                      <a:pt x="227" y="230"/>
                    </a:cubicBezTo>
                    <a:cubicBezTo>
                      <a:pt x="229" y="231"/>
                      <a:pt x="229" y="234"/>
                      <a:pt x="229" y="235"/>
                    </a:cubicBezTo>
                    <a:cubicBezTo>
                      <a:pt x="226" y="245"/>
                      <a:pt x="223" y="254"/>
                      <a:pt x="220" y="264"/>
                    </a:cubicBezTo>
                    <a:cubicBezTo>
                      <a:pt x="219" y="266"/>
                      <a:pt x="219" y="268"/>
                      <a:pt x="220" y="269"/>
                    </a:cubicBezTo>
                    <a:cubicBezTo>
                      <a:pt x="225" y="280"/>
                      <a:pt x="229" y="291"/>
                      <a:pt x="231" y="303"/>
                    </a:cubicBezTo>
                    <a:cubicBezTo>
                      <a:pt x="233" y="318"/>
                      <a:pt x="227" y="332"/>
                      <a:pt x="209" y="335"/>
                    </a:cubicBezTo>
                    <a:cubicBezTo>
                      <a:pt x="189" y="338"/>
                      <a:pt x="169" y="338"/>
                      <a:pt x="149" y="337"/>
                    </a:cubicBezTo>
                    <a:cubicBezTo>
                      <a:pt x="136" y="336"/>
                      <a:pt x="122" y="333"/>
                      <a:pt x="108" y="331"/>
                    </a:cubicBezTo>
                    <a:cubicBezTo>
                      <a:pt x="105" y="331"/>
                      <a:pt x="103" y="331"/>
                      <a:pt x="103" y="335"/>
                    </a:cubicBezTo>
                    <a:cubicBezTo>
                      <a:pt x="101" y="349"/>
                      <a:pt x="98" y="363"/>
                      <a:pt x="96" y="377"/>
                    </a:cubicBezTo>
                    <a:cubicBezTo>
                      <a:pt x="93" y="391"/>
                      <a:pt x="91" y="405"/>
                      <a:pt x="88" y="420"/>
                    </a:cubicBezTo>
                    <a:cubicBezTo>
                      <a:pt x="85" y="438"/>
                      <a:pt x="82" y="456"/>
                      <a:pt x="79" y="474"/>
                    </a:cubicBezTo>
                    <a:cubicBezTo>
                      <a:pt x="78" y="476"/>
                      <a:pt x="78" y="477"/>
                      <a:pt x="77" y="480"/>
                    </a:cubicBezTo>
                    <a:cubicBezTo>
                      <a:pt x="70" y="476"/>
                      <a:pt x="62" y="473"/>
                      <a:pt x="55" y="469"/>
                    </a:cubicBezTo>
                    <a:cubicBezTo>
                      <a:pt x="38" y="461"/>
                      <a:pt x="21" y="453"/>
                      <a:pt x="4" y="445"/>
                    </a:cubicBezTo>
                    <a:cubicBezTo>
                      <a:pt x="0" y="443"/>
                      <a:pt x="0" y="441"/>
                      <a:pt x="0" y="438"/>
                    </a:cubicBezTo>
                    <a:cubicBezTo>
                      <a:pt x="0" y="392"/>
                      <a:pt x="0" y="347"/>
                      <a:pt x="0" y="301"/>
                    </a:cubicBezTo>
                    <a:cubicBezTo>
                      <a:pt x="0" y="289"/>
                      <a:pt x="0" y="277"/>
                      <a:pt x="0" y="265"/>
                    </a:cubicBezTo>
                    <a:cubicBezTo>
                      <a:pt x="6" y="266"/>
                      <a:pt x="11" y="268"/>
                      <a:pt x="16" y="270"/>
                    </a:cubicBezTo>
                    <a:cubicBezTo>
                      <a:pt x="39" y="278"/>
                      <a:pt x="64" y="273"/>
                      <a:pt x="79" y="255"/>
                    </a:cubicBezTo>
                    <a:cubicBezTo>
                      <a:pt x="98" y="233"/>
                      <a:pt x="93" y="204"/>
                      <a:pt x="72" y="188"/>
                    </a:cubicBezTo>
                    <a:cubicBezTo>
                      <a:pt x="54" y="174"/>
                      <a:pt x="35" y="173"/>
                      <a:pt x="14" y="180"/>
                    </a:cubicBezTo>
                    <a:cubicBezTo>
                      <a:pt x="10" y="182"/>
                      <a:pt x="5" y="183"/>
                      <a:pt x="1" y="185"/>
                    </a:cubicBezTo>
                    <a:cubicBezTo>
                      <a:pt x="1" y="155"/>
                      <a:pt x="1" y="125"/>
                      <a:pt x="1" y="95"/>
                    </a:cubicBezTo>
                    <a:cubicBezTo>
                      <a:pt x="36" y="95"/>
                      <a:pt x="72" y="95"/>
                      <a:pt x="108" y="95"/>
                    </a:cubicBezTo>
                    <a:cubicBezTo>
                      <a:pt x="107" y="90"/>
                      <a:pt x="105" y="85"/>
                      <a:pt x="104" y="80"/>
                    </a:cubicBezTo>
                    <a:cubicBezTo>
                      <a:pt x="101" y="70"/>
                      <a:pt x="97" y="59"/>
                      <a:pt x="95" y="49"/>
                    </a:cubicBezTo>
                    <a:cubicBezTo>
                      <a:pt x="90" y="28"/>
                      <a:pt x="106" y="0"/>
                      <a:pt x="134" y="4"/>
                    </a:cubicBezTo>
                    <a:cubicBezTo>
                      <a:pt x="148" y="5"/>
                      <a:pt x="159" y="16"/>
                      <a:pt x="164" y="33"/>
                    </a:cubicBezTo>
                    <a:cubicBezTo>
                      <a:pt x="166" y="42"/>
                      <a:pt x="164" y="51"/>
                      <a:pt x="161" y="60"/>
                    </a:cubicBezTo>
                    <a:cubicBezTo>
                      <a:pt x="158" y="71"/>
                      <a:pt x="155" y="81"/>
                      <a:pt x="151" y="92"/>
                    </a:cubicBezTo>
                    <a:cubicBezTo>
                      <a:pt x="151" y="92"/>
                      <a:pt x="151" y="93"/>
                      <a:pt x="151" y="95"/>
                    </a:cubicBezTo>
                    <a:close/>
                  </a:path>
                </a:pathLst>
              </a:custGeom>
              <a:solidFill>
                <a:srgbClr val="C2C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7122D3AD-26B6-4243-8F4D-AA5D1354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0" y="2312988"/>
                <a:ext cx="804863" cy="1268413"/>
              </a:xfrm>
              <a:custGeom>
                <a:avLst/>
                <a:gdLst>
                  <a:gd name="T0" fmla="*/ 251 w 252"/>
                  <a:gd name="T1" fmla="*/ 132 h 398"/>
                  <a:gd name="T2" fmla="*/ 230 w 252"/>
                  <a:gd name="T3" fmla="*/ 125 h 398"/>
                  <a:gd name="T4" fmla="*/ 163 w 252"/>
                  <a:gd name="T5" fmla="*/ 158 h 398"/>
                  <a:gd name="T6" fmla="*/ 190 w 252"/>
                  <a:gd name="T7" fmla="*/ 215 h 398"/>
                  <a:gd name="T8" fmla="*/ 236 w 252"/>
                  <a:gd name="T9" fmla="*/ 217 h 398"/>
                  <a:gd name="T10" fmla="*/ 251 w 252"/>
                  <a:gd name="T11" fmla="*/ 212 h 398"/>
                  <a:gd name="T12" fmla="*/ 251 w 252"/>
                  <a:gd name="T13" fmla="*/ 302 h 398"/>
                  <a:gd name="T14" fmla="*/ 245 w 252"/>
                  <a:gd name="T15" fmla="*/ 302 h 398"/>
                  <a:gd name="T16" fmla="*/ 149 w 252"/>
                  <a:gd name="T17" fmla="*/ 302 h 398"/>
                  <a:gd name="T18" fmla="*/ 145 w 252"/>
                  <a:gd name="T19" fmla="*/ 308 h 398"/>
                  <a:gd name="T20" fmla="*/ 156 w 252"/>
                  <a:gd name="T21" fmla="*/ 345 h 398"/>
                  <a:gd name="T22" fmla="*/ 132 w 252"/>
                  <a:gd name="T23" fmla="*/ 393 h 398"/>
                  <a:gd name="T24" fmla="*/ 94 w 252"/>
                  <a:gd name="T25" fmla="*/ 379 h 398"/>
                  <a:gd name="T26" fmla="*/ 89 w 252"/>
                  <a:gd name="T27" fmla="*/ 341 h 398"/>
                  <a:gd name="T28" fmla="*/ 100 w 252"/>
                  <a:gd name="T29" fmla="*/ 306 h 398"/>
                  <a:gd name="T30" fmla="*/ 98 w 252"/>
                  <a:gd name="T31" fmla="*/ 302 h 398"/>
                  <a:gd name="T32" fmla="*/ 95 w 252"/>
                  <a:gd name="T33" fmla="*/ 302 h 398"/>
                  <a:gd name="T34" fmla="*/ 18 w 252"/>
                  <a:gd name="T35" fmla="*/ 302 h 398"/>
                  <a:gd name="T36" fmla="*/ 10 w 252"/>
                  <a:gd name="T37" fmla="*/ 297 h 398"/>
                  <a:gd name="T38" fmla="*/ 3 w 252"/>
                  <a:gd name="T39" fmla="*/ 255 h 398"/>
                  <a:gd name="T40" fmla="*/ 2 w 252"/>
                  <a:gd name="T41" fmla="*/ 197 h 398"/>
                  <a:gd name="T42" fmla="*/ 53 w 252"/>
                  <a:gd name="T43" fmla="*/ 70 h 398"/>
                  <a:gd name="T44" fmla="*/ 112 w 252"/>
                  <a:gd name="T45" fmla="*/ 29 h 398"/>
                  <a:gd name="T46" fmla="*/ 170 w 252"/>
                  <a:gd name="T47" fmla="*/ 9 h 398"/>
                  <a:gd name="T48" fmla="*/ 233 w 252"/>
                  <a:gd name="T49" fmla="*/ 1 h 398"/>
                  <a:gd name="T50" fmla="*/ 248 w 252"/>
                  <a:gd name="T51" fmla="*/ 0 h 398"/>
                  <a:gd name="T52" fmla="*/ 252 w 252"/>
                  <a:gd name="T53" fmla="*/ 4 h 398"/>
                  <a:gd name="T54" fmla="*/ 251 w 252"/>
                  <a:gd name="T55" fmla="*/ 131 h 398"/>
                  <a:gd name="T56" fmla="*/ 251 w 252"/>
                  <a:gd name="T57" fmla="*/ 1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2" h="398">
                    <a:moveTo>
                      <a:pt x="251" y="132"/>
                    </a:moveTo>
                    <a:cubicBezTo>
                      <a:pt x="244" y="130"/>
                      <a:pt x="237" y="128"/>
                      <a:pt x="230" y="125"/>
                    </a:cubicBezTo>
                    <a:cubicBezTo>
                      <a:pt x="203" y="117"/>
                      <a:pt x="172" y="131"/>
                      <a:pt x="163" y="158"/>
                    </a:cubicBezTo>
                    <a:cubicBezTo>
                      <a:pt x="156" y="182"/>
                      <a:pt x="168" y="205"/>
                      <a:pt x="190" y="215"/>
                    </a:cubicBezTo>
                    <a:cubicBezTo>
                      <a:pt x="205" y="223"/>
                      <a:pt x="221" y="222"/>
                      <a:pt x="236" y="217"/>
                    </a:cubicBezTo>
                    <a:cubicBezTo>
                      <a:pt x="241" y="215"/>
                      <a:pt x="246" y="214"/>
                      <a:pt x="251" y="212"/>
                    </a:cubicBezTo>
                    <a:cubicBezTo>
                      <a:pt x="251" y="242"/>
                      <a:pt x="251" y="272"/>
                      <a:pt x="251" y="302"/>
                    </a:cubicBezTo>
                    <a:cubicBezTo>
                      <a:pt x="249" y="302"/>
                      <a:pt x="247" y="302"/>
                      <a:pt x="245" y="302"/>
                    </a:cubicBezTo>
                    <a:cubicBezTo>
                      <a:pt x="213" y="302"/>
                      <a:pt x="181" y="302"/>
                      <a:pt x="149" y="302"/>
                    </a:cubicBezTo>
                    <a:cubicBezTo>
                      <a:pt x="143" y="302"/>
                      <a:pt x="143" y="302"/>
                      <a:pt x="145" y="308"/>
                    </a:cubicBezTo>
                    <a:cubicBezTo>
                      <a:pt x="149" y="320"/>
                      <a:pt x="153" y="332"/>
                      <a:pt x="156" y="345"/>
                    </a:cubicBezTo>
                    <a:cubicBezTo>
                      <a:pt x="161" y="365"/>
                      <a:pt x="153" y="386"/>
                      <a:pt x="132" y="393"/>
                    </a:cubicBezTo>
                    <a:cubicBezTo>
                      <a:pt x="118" y="398"/>
                      <a:pt x="103" y="394"/>
                      <a:pt x="94" y="379"/>
                    </a:cubicBezTo>
                    <a:cubicBezTo>
                      <a:pt x="86" y="367"/>
                      <a:pt x="85" y="354"/>
                      <a:pt x="89" y="341"/>
                    </a:cubicBezTo>
                    <a:cubicBezTo>
                      <a:pt x="93" y="329"/>
                      <a:pt x="97" y="317"/>
                      <a:pt x="100" y="306"/>
                    </a:cubicBezTo>
                    <a:cubicBezTo>
                      <a:pt x="100" y="305"/>
                      <a:pt x="99" y="303"/>
                      <a:pt x="98" y="302"/>
                    </a:cubicBezTo>
                    <a:cubicBezTo>
                      <a:pt x="97" y="302"/>
                      <a:pt x="96" y="302"/>
                      <a:pt x="95" y="302"/>
                    </a:cubicBezTo>
                    <a:cubicBezTo>
                      <a:pt x="69" y="302"/>
                      <a:pt x="43" y="302"/>
                      <a:pt x="18" y="302"/>
                    </a:cubicBezTo>
                    <a:cubicBezTo>
                      <a:pt x="13" y="302"/>
                      <a:pt x="11" y="301"/>
                      <a:pt x="10" y="297"/>
                    </a:cubicBezTo>
                    <a:cubicBezTo>
                      <a:pt x="8" y="283"/>
                      <a:pt x="4" y="269"/>
                      <a:pt x="3" y="255"/>
                    </a:cubicBezTo>
                    <a:cubicBezTo>
                      <a:pt x="2" y="236"/>
                      <a:pt x="0" y="216"/>
                      <a:pt x="2" y="197"/>
                    </a:cubicBezTo>
                    <a:cubicBezTo>
                      <a:pt x="5" y="149"/>
                      <a:pt x="19" y="106"/>
                      <a:pt x="53" y="70"/>
                    </a:cubicBezTo>
                    <a:cubicBezTo>
                      <a:pt x="70" y="53"/>
                      <a:pt x="90" y="39"/>
                      <a:pt x="112" y="29"/>
                    </a:cubicBezTo>
                    <a:cubicBezTo>
                      <a:pt x="130" y="20"/>
                      <a:pt x="150" y="13"/>
                      <a:pt x="170" y="9"/>
                    </a:cubicBezTo>
                    <a:cubicBezTo>
                      <a:pt x="191" y="4"/>
                      <a:pt x="212" y="2"/>
                      <a:pt x="233" y="1"/>
                    </a:cubicBezTo>
                    <a:cubicBezTo>
                      <a:pt x="238" y="1"/>
                      <a:pt x="243" y="0"/>
                      <a:pt x="248" y="0"/>
                    </a:cubicBezTo>
                    <a:cubicBezTo>
                      <a:pt x="250" y="0"/>
                      <a:pt x="252" y="1"/>
                      <a:pt x="252" y="4"/>
                    </a:cubicBezTo>
                    <a:cubicBezTo>
                      <a:pt x="252" y="46"/>
                      <a:pt x="252" y="88"/>
                      <a:pt x="251" y="131"/>
                    </a:cubicBezTo>
                    <a:cubicBezTo>
                      <a:pt x="251" y="131"/>
                      <a:pt x="251" y="131"/>
                      <a:pt x="251" y="132"/>
                    </a:cubicBez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7">
                <a:extLst>
                  <a:ext uri="{FF2B5EF4-FFF2-40B4-BE49-F238E27FC236}">
                    <a16:creationId xmlns:a16="http://schemas.microsoft.com/office/drawing/2014/main" id="{45AB0CE8-FA31-44B2-9FDB-D7F08E962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2316163"/>
                <a:ext cx="1104900" cy="960438"/>
              </a:xfrm>
              <a:custGeom>
                <a:avLst/>
                <a:gdLst>
                  <a:gd name="T0" fmla="*/ 346 w 346"/>
                  <a:gd name="T1" fmla="*/ 301 h 301"/>
                  <a:gd name="T2" fmla="*/ 261 w 346"/>
                  <a:gd name="T3" fmla="*/ 301 h 301"/>
                  <a:gd name="T4" fmla="*/ 267 w 346"/>
                  <a:gd name="T5" fmla="*/ 282 h 301"/>
                  <a:gd name="T6" fmla="*/ 253 w 346"/>
                  <a:gd name="T7" fmla="*/ 223 h 301"/>
                  <a:gd name="T8" fmla="*/ 179 w 346"/>
                  <a:gd name="T9" fmla="*/ 236 h 301"/>
                  <a:gd name="T10" fmla="*/ 178 w 346"/>
                  <a:gd name="T11" fmla="*/ 290 h 301"/>
                  <a:gd name="T12" fmla="*/ 179 w 346"/>
                  <a:gd name="T13" fmla="*/ 293 h 301"/>
                  <a:gd name="T14" fmla="*/ 181 w 346"/>
                  <a:gd name="T15" fmla="*/ 301 h 301"/>
                  <a:gd name="T16" fmla="*/ 92 w 346"/>
                  <a:gd name="T17" fmla="*/ 301 h 301"/>
                  <a:gd name="T18" fmla="*/ 92 w 346"/>
                  <a:gd name="T19" fmla="*/ 192 h 301"/>
                  <a:gd name="T20" fmla="*/ 71 w 346"/>
                  <a:gd name="T21" fmla="*/ 199 h 301"/>
                  <a:gd name="T22" fmla="*/ 35 w 346"/>
                  <a:gd name="T23" fmla="*/ 206 h 301"/>
                  <a:gd name="T24" fmla="*/ 1 w 346"/>
                  <a:gd name="T25" fmla="*/ 173 h 301"/>
                  <a:gd name="T26" fmla="*/ 22 w 346"/>
                  <a:gd name="T27" fmla="*/ 140 h 301"/>
                  <a:gd name="T28" fmla="*/ 57 w 346"/>
                  <a:gd name="T29" fmla="*/ 139 h 301"/>
                  <a:gd name="T30" fmla="*/ 86 w 346"/>
                  <a:gd name="T31" fmla="*/ 148 h 301"/>
                  <a:gd name="T32" fmla="*/ 92 w 346"/>
                  <a:gd name="T33" fmla="*/ 149 h 301"/>
                  <a:gd name="T34" fmla="*/ 92 w 346"/>
                  <a:gd name="T35" fmla="*/ 0 h 301"/>
                  <a:gd name="T36" fmla="*/ 105 w 346"/>
                  <a:gd name="T37" fmla="*/ 1 h 301"/>
                  <a:gd name="T38" fmla="*/ 186 w 346"/>
                  <a:gd name="T39" fmla="*/ 19 h 301"/>
                  <a:gd name="T40" fmla="*/ 278 w 346"/>
                  <a:gd name="T41" fmla="*/ 97 h 301"/>
                  <a:gd name="T42" fmla="*/ 307 w 346"/>
                  <a:gd name="T43" fmla="*/ 172 h 301"/>
                  <a:gd name="T44" fmla="*/ 314 w 346"/>
                  <a:gd name="T45" fmla="*/ 227 h 301"/>
                  <a:gd name="T46" fmla="*/ 325 w 346"/>
                  <a:gd name="T47" fmla="*/ 263 h 301"/>
                  <a:gd name="T48" fmla="*/ 346 w 346"/>
                  <a:gd name="T4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6" h="301">
                    <a:moveTo>
                      <a:pt x="346" y="301"/>
                    </a:moveTo>
                    <a:cubicBezTo>
                      <a:pt x="318" y="301"/>
                      <a:pt x="290" y="301"/>
                      <a:pt x="261" y="301"/>
                    </a:cubicBezTo>
                    <a:cubicBezTo>
                      <a:pt x="263" y="294"/>
                      <a:pt x="265" y="288"/>
                      <a:pt x="267" y="282"/>
                    </a:cubicBezTo>
                    <a:cubicBezTo>
                      <a:pt x="274" y="261"/>
                      <a:pt x="269" y="237"/>
                      <a:pt x="253" y="223"/>
                    </a:cubicBezTo>
                    <a:cubicBezTo>
                      <a:pt x="229" y="200"/>
                      <a:pt x="195" y="208"/>
                      <a:pt x="179" y="236"/>
                    </a:cubicBezTo>
                    <a:cubicBezTo>
                      <a:pt x="170" y="254"/>
                      <a:pt x="171" y="272"/>
                      <a:pt x="178" y="290"/>
                    </a:cubicBezTo>
                    <a:cubicBezTo>
                      <a:pt x="179" y="291"/>
                      <a:pt x="179" y="292"/>
                      <a:pt x="179" y="293"/>
                    </a:cubicBezTo>
                    <a:cubicBezTo>
                      <a:pt x="180" y="295"/>
                      <a:pt x="181" y="298"/>
                      <a:pt x="181" y="301"/>
                    </a:cubicBezTo>
                    <a:cubicBezTo>
                      <a:pt x="152" y="301"/>
                      <a:pt x="122" y="301"/>
                      <a:pt x="92" y="301"/>
                    </a:cubicBezTo>
                    <a:cubicBezTo>
                      <a:pt x="92" y="265"/>
                      <a:pt x="92" y="229"/>
                      <a:pt x="92" y="192"/>
                    </a:cubicBezTo>
                    <a:cubicBezTo>
                      <a:pt x="84" y="195"/>
                      <a:pt x="78" y="197"/>
                      <a:pt x="71" y="199"/>
                    </a:cubicBezTo>
                    <a:cubicBezTo>
                      <a:pt x="59" y="203"/>
                      <a:pt x="48" y="208"/>
                      <a:pt x="35" y="206"/>
                    </a:cubicBezTo>
                    <a:cubicBezTo>
                      <a:pt x="18" y="203"/>
                      <a:pt x="4" y="192"/>
                      <a:pt x="1" y="173"/>
                    </a:cubicBezTo>
                    <a:cubicBezTo>
                      <a:pt x="0" y="160"/>
                      <a:pt x="10" y="145"/>
                      <a:pt x="22" y="140"/>
                    </a:cubicBezTo>
                    <a:cubicBezTo>
                      <a:pt x="34" y="135"/>
                      <a:pt x="45" y="135"/>
                      <a:pt x="57" y="139"/>
                    </a:cubicBezTo>
                    <a:cubicBezTo>
                      <a:pt x="67" y="142"/>
                      <a:pt x="76" y="145"/>
                      <a:pt x="86" y="148"/>
                    </a:cubicBezTo>
                    <a:cubicBezTo>
                      <a:pt x="88" y="148"/>
                      <a:pt x="90" y="149"/>
                      <a:pt x="92" y="149"/>
                    </a:cubicBezTo>
                    <a:cubicBezTo>
                      <a:pt x="92" y="99"/>
                      <a:pt x="92" y="50"/>
                      <a:pt x="92" y="0"/>
                    </a:cubicBezTo>
                    <a:cubicBezTo>
                      <a:pt x="97" y="0"/>
                      <a:pt x="101" y="0"/>
                      <a:pt x="105" y="1"/>
                    </a:cubicBezTo>
                    <a:cubicBezTo>
                      <a:pt x="133" y="3"/>
                      <a:pt x="160" y="8"/>
                      <a:pt x="186" y="19"/>
                    </a:cubicBezTo>
                    <a:cubicBezTo>
                      <a:pt x="225" y="35"/>
                      <a:pt x="256" y="61"/>
                      <a:pt x="278" y="97"/>
                    </a:cubicBezTo>
                    <a:cubicBezTo>
                      <a:pt x="292" y="120"/>
                      <a:pt x="302" y="146"/>
                      <a:pt x="307" y="172"/>
                    </a:cubicBezTo>
                    <a:cubicBezTo>
                      <a:pt x="311" y="190"/>
                      <a:pt x="313" y="209"/>
                      <a:pt x="314" y="227"/>
                    </a:cubicBezTo>
                    <a:cubicBezTo>
                      <a:pt x="315" y="240"/>
                      <a:pt x="319" y="252"/>
                      <a:pt x="325" y="263"/>
                    </a:cubicBezTo>
                    <a:cubicBezTo>
                      <a:pt x="332" y="275"/>
                      <a:pt x="339" y="288"/>
                      <a:pt x="346" y="301"/>
                    </a:cubicBezTo>
                    <a:close/>
                  </a:path>
                </a:pathLst>
              </a:custGeom>
              <a:solidFill>
                <a:srgbClr val="42A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8">
                <a:extLst>
                  <a:ext uri="{FF2B5EF4-FFF2-40B4-BE49-F238E27FC236}">
                    <a16:creationId xmlns:a16="http://schemas.microsoft.com/office/drawing/2014/main" id="{A1930461-29DF-4D1D-A3B1-07156803F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850" y="3321051"/>
                <a:ext cx="1054100" cy="1087438"/>
              </a:xfrm>
              <a:custGeom>
                <a:avLst/>
                <a:gdLst>
                  <a:gd name="T0" fmla="*/ 145 w 330"/>
                  <a:gd name="T1" fmla="*/ 0 h 341"/>
                  <a:gd name="T2" fmla="*/ 235 w 330"/>
                  <a:gd name="T3" fmla="*/ 0 h 341"/>
                  <a:gd name="T4" fmla="*/ 235 w 330"/>
                  <a:gd name="T5" fmla="*/ 108 h 341"/>
                  <a:gd name="T6" fmla="*/ 255 w 330"/>
                  <a:gd name="T7" fmla="*/ 102 h 341"/>
                  <a:gd name="T8" fmla="*/ 281 w 330"/>
                  <a:gd name="T9" fmla="*/ 95 h 341"/>
                  <a:gd name="T10" fmla="*/ 323 w 330"/>
                  <a:gd name="T11" fmla="*/ 116 h 341"/>
                  <a:gd name="T12" fmla="*/ 309 w 330"/>
                  <a:gd name="T13" fmla="*/ 159 h 341"/>
                  <a:gd name="T14" fmla="*/ 272 w 330"/>
                  <a:gd name="T15" fmla="*/ 163 h 341"/>
                  <a:gd name="T16" fmla="*/ 236 w 330"/>
                  <a:gd name="T17" fmla="*/ 151 h 341"/>
                  <a:gd name="T18" fmla="*/ 236 w 330"/>
                  <a:gd name="T19" fmla="*/ 341 h 341"/>
                  <a:gd name="T20" fmla="*/ 219 w 330"/>
                  <a:gd name="T21" fmla="*/ 334 h 341"/>
                  <a:gd name="T22" fmla="*/ 154 w 330"/>
                  <a:gd name="T23" fmla="*/ 303 h 341"/>
                  <a:gd name="T24" fmla="*/ 91 w 330"/>
                  <a:gd name="T25" fmla="*/ 272 h 341"/>
                  <a:gd name="T26" fmla="*/ 64 w 330"/>
                  <a:gd name="T27" fmla="*/ 260 h 341"/>
                  <a:gd name="T28" fmla="*/ 60 w 330"/>
                  <a:gd name="T29" fmla="*/ 253 h 341"/>
                  <a:gd name="T30" fmla="*/ 63 w 330"/>
                  <a:gd name="T31" fmla="*/ 153 h 341"/>
                  <a:gd name="T32" fmla="*/ 62 w 330"/>
                  <a:gd name="T33" fmla="*/ 119 h 341"/>
                  <a:gd name="T34" fmla="*/ 58 w 330"/>
                  <a:gd name="T35" fmla="*/ 109 h 341"/>
                  <a:gd name="T36" fmla="*/ 13 w 330"/>
                  <a:gd name="T37" fmla="*/ 35 h 341"/>
                  <a:gd name="T38" fmla="*/ 0 w 330"/>
                  <a:gd name="T39" fmla="*/ 0 h 341"/>
                  <a:gd name="T40" fmla="*/ 67 w 330"/>
                  <a:gd name="T41" fmla="*/ 0 h 341"/>
                  <a:gd name="T42" fmla="*/ 62 w 330"/>
                  <a:gd name="T43" fmla="*/ 16 h 341"/>
                  <a:gd name="T44" fmla="*/ 69 w 330"/>
                  <a:gd name="T45" fmla="*/ 73 h 341"/>
                  <a:gd name="T46" fmla="*/ 147 w 330"/>
                  <a:gd name="T47" fmla="*/ 68 h 341"/>
                  <a:gd name="T48" fmla="*/ 151 w 330"/>
                  <a:gd name="T49" fmla="*/ 17 h 341"/>
                  <a:gd name="T50" fmla="*/ 145 w 330"/>
                  <a:gd name="T51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341">
                    <a:moveTo>
                      <a:pt x="145" y="0"/>
                    </a:moveTo>
                    <a:cubicBezTo>
                      <a:pt x="176" y="0"/>
                      <a:pt x="205" y="0"/>
                      <a:pt x="235" y="0"/>
                    </a:cubicBezTo>
                    <a:cubicBezTo>
                      <a:pt x="235" y="36"/>
                      <a:pt x="235" y="71"/>
                      <a:pt x="235" y="108"/>
                    </a:cubicBezTo>
                    <a:cubicBezTo>
                      <a:pt x="242" y="106"/>
                      <a:pt x="248" y="104"/>
                      <a:pt x="255" y="102"/>
                    </a:cubicBezTo>
                    <a:cubicBezTo>
                      <a:pt x="263" y="100"/>
                      <a:pt x="272" y="97"/>
                      <a:pt x="281" y="95"/>
                    </a:cubicBezTo>
                    <a:cubicBezTo>
                      <a:pt x="298" y="92"/>
                      <a:pt x="316" y="101"/>
                      <a:pt x="323" y="116"/>
                    </a:cubicBezTo>
                    <a:cubicBezTo>
                      <a:pt x="330" y="132"/>
                      <a:pt x="324" y="150"/>
                      <a:pt x="309" y="159"/>
                    </a:cubicBezTo>
                    <a:cubicBezTo>
                      <a:pt x="297" y="166"/>
                      <a:pt x="285" y="167"/>
                      <a:pt x="272" y="163"/>
                    </a:cubicBezTo>
                    <a:cubicBezTo>
                      <a:pt x="260" y="159"/>
                      <a:pt x="248" y="155"/>
                      <a:pt x="236" y="151"/>
                    </a:cubicBezTo>
                    <a:cubicBezTo>
                      <a:pt x="236" y="215"/>
                      <a:pt x="236" y="278"/>
                      <a:pt x="236" y="341"/>
                    </a:cubicBezTo>
                    <a:cubicBezTo>
                      <a:pt x="230" y="339"/>
                      <a:pt x="224" y="336"/>
                      <a:pt x="219" y="334"/>
                    </a:cubicBezTo>
                    <a:cubicBezTo>
                      <a:pt x="197" y="323"/>
                      <a:pt x="176" y="313"/>
                      <a:pt x="154" y="303"/>
                    </a:cubicBezTo>
                    <a:cubicBezTo>
                      <a:pt x="133" y="293"/>
                      <a:pt x="112" y="282"/>
                      <a:pt x="91" y="272"/>
                    </a:cubicBezTo>
                    <a:cubicBezTo>
                      <a:pt x="82" y="268"/>
                      <a:pt x="73" y="264"/>
                      <a:pt x="64" y="260"/>
                    </a:cubicBezTo>
                    <a:cubicBezTo>
                      <a:pt x="61" y="258"/>
                      <a:pt x="60" y="257"/>
                      <a:pt x="60" y="253"/>
                    </a:cubicBezTo>
                    <a:cubicBezTo>
                      <a:pt x="61" y="220"/>
                      <a:pt x="62" y="187"/>
                      <a:pt x="63" y="153"/>
                    </a:cubicBezTo>
                    <a:cubicBezTo>
                      <a:pt x="63" y="142"/>
                      <a:pt x="62" y="130"/>
                      <a:pt x="62" y="119"/>
                    </a:cubicBezTo>
                    <a:cubicBezTo>
                      <a:pt x="61" y="115"/>
                      <a:pt x="60" y="111"/>
                      <a:pt x="58" y="109"/>
                    </a:cubicBezTo>
                    <a:cubicBezTo>
                      <a:pt x="40" y="86"/>
                      <a:pt x="25" y="61"/>
                      <a:pt x="13" y="35"/>
                    </a:cubicBezTo>
                    <a:cubicBezTo>
                      <a:pt x="9" y="24"/>
                      <a:pt x="4" y="12"/>
                      <a:pt x="0" y="0"/>
                    </a:cubicBezTo>
                    <a:cubicBezTo>
                      <a:pt x="22" y="0"/>
                      <a:pt x="44" y="0"/>
                      <a:pt x="67" y="0"/>
                    </a:cubicBezTo>
                    <a:cubicBezTo>
                      <a:pt x="65" y="6"/>
                      <a:pt x="64" y="11"/>
                      <a:pt x="62" y="16"/>
                    </a:cubicBezTo>
                    <a:cubicBezTo>
                      <a:pt x="54" y="36"/>
                      <a:pt x="55" y="55"/>
                      <a:pt x="69" y="73"/>
                    </a:cubicBezTo>
                    <a:cubicBezTo>
                      <a:pt x="89" y="101"/>
                      <a:pt x="130" y="98"/>
                      <a:pt x="147" y="68"/>
                    </a:cubicBezTo>
                    <a:cubicBezTo>
                      <a:pt x="156" y="52"/>
                      <a:pt x="157" y="35"/>
                      <a:pt x="151" y="17"/>
                    </a:cubicBezTo>
                    <a:cubicBezTo>
                      <a:pt x="149" y="12"/>
                      <a:pt x="147" y="6"/>
                      <a:pt x="145" y="0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F424F47-1948-47ED-8F7A-5D36B77B0B8A}"/>
                </a:ext>
              </a:extLst>
            </p:cNvPr>
            <p:cNvSpPr txBox="1"/>
            <p:nvPr/>
          </p:nvSpPr>
          <p:spPr>
            <a:xfrm>
              <a:off x="6090813" y="2119805"/>
              <a:ext cx="4765757" cy="312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1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Transforming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education </a:t>
              </a:r>
              <a:r>
                <a:rPr kumimoji="0" lang="en-US" sz="1600" b="1" i="0" u="none" strike="noStrike" kern="0" cap="none" spc="-5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to meet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industry  demand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E2C3ECF-16A9-4913-8624-FD857FBAA304}"/>
                </a:ext>
              </a:extLst>
            </p:cNvPr>
            <p:cNvSpPr txBox="1"/>
            <p:nvPr/>
          </p:nvSpPr>
          <p:spPr>
            <a:xfrm>
              <a:off x="6064925" y="3647141"/>
              <a:ext cx="4765757" cy="53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Liberation Sans Narrow"/>
                  <a:cs typeface="Liberation Sans Narrow"/>
                </a:rPr>
                <a:t>Improvement in terms of quality of training for youth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Liberation Sans Narrow"/>
                <a:cs typeface="Liberation Sans Narrow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8F93641-02C1-40B0-89FA-CB17C88BA6D6}"/>
                </a:ext>
              </a:extLst>
            </p:cNvPr>
            <p:cNvSpPr txBox="1"/>
            <p:nvPr/>
          </p:nvSpPr>
          <p:spPr>
            <a:xfrm>
              <a:off x="6077561" y="4489390"/>
              <a:ext cx="4765757" cy="76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kumimoji="0" lang="en-US" sz="1600" b="1" i="0" u="none" strike="noStrike" kern="0" cap="none" spc="-5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Liberation Sans Narrow"/>
                  <a:cs typeface="Liberation Sans Narrow"/>
                </a:rPr>
                <a:t>Collaboration between the industry and training institutions – </a:t>
              </a:r>
              <a:r>
                <a:rPr kumimoji="0" lang="en-US" sz="1600" b="1" i="0" u="none" strike="noStrike" kern="0" cap="none" spc="-5" normalizeH="0" baseline="0" noProof="0" dirty="0" err="1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Liberation Sans Narrow"/>
                  <a:cs typeface="Liberation Sans Narrow"/>
                </a:rPr>
                <a:t>e.g</a:t>
              </a:r>
              <a:r>
                <a:rPr kumimoji="0" lang="en-US" sz="1600" b="1" i="0" u="none" strike="noStrike" kern="0" cap="none" spc="-5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Liberation Sans Narrow"/>
                  <a:cs typeface="Liberation Sans Narrow"/>
                </a:rPr>
                <a:t>: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Liberation Sans Narrow"/>
                </a:rPr>
                <a:t>Engineer Placement and Internship in industry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Liberation Sans Narrow"/>
                </a:rPr>
                <a:t>Programme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rebuchet MS" panose="020B0603020202020204" pitchFamily="34" charset="0"/>
                  <a:cs typeface="Liberation Sans Narrow"/>
                </a:rPr>
                <a:t> (EPIP)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D3A2CED-E26C-46C2-91A3-2433CF5A3519}"/>
                </a:ext>
              </a:extLst>
            </p:cNvPr>
            <p:cNvSpPr/>
            <p:nvPr/>
          </p:nvSpPr>
          <p:spPr>
            <a:xfrm>
              <a:off x="5481411" y="2846638"/>
              <a:ext cx="506366" cy="506366"/>
            </a:xfrm>
            <a:prstGeom prst="ellipse">
              <a:avLst/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58ED116-A464-4B18-9E61-1DBDB7EA1F0A}"/>
                </a:ext>
              </a:extLst>
            </p:cNvPr>
            <p:cNvSpPr/>
            <p:nvPr/>
          </p:nvSpPr>
          <p:spPr>
            <a:xfrm>
              <a:off x="5481410" y="2043039"/>
              <a:ext cx="506366" cy="506366"/>
            </a:xfrm>
            <a:prstGeom prst="ellipse">
              <a:avLst/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117DCA0-C2B0-4A2C-B62D-4B604B4D2554}"/>
                </a:ext>
              </a:extLst>
            </p:cNvPr>
            <p:cNvSpPr/>
            <p:nvPr/>
          </p:nvSpPr>
          <p:spPr>
            <a:xfrm>
              <a:off x="5468160" y="3687719"/>
              <a:ext cx="506366" cy="506366"/>
            </a:xfrm>
            <a:prstGeom prst="ellipse">
              <a:avLst/>
            </a:prstGeom>
            <a:solidFill>
              <a:srgbClr val="FCB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74E368C-57DB-4347-B0AF-4AEC1AF8575D}"/>
                </a:ext>
              </a:extLst>
            </p:cNvPr>
            <p:cNvSpPr/>
            <p:nvPr/>
          </p:nvSpPr>
          <p:spPr>
            <a:xfrm>
              <a:off x="5468160" y="4526368"/>
              <a:ext cx="506366" cy="506366"/>
            </a:xfrm>
            <a:prstGeom prst="ellipse">
              <a:avLst/>
            </a:prstGeom>
            <a:solidFill>
              <a:srgbClr val="C2C9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EA5E44-BF10-4063-8294-AB33C6CAE0C7}"/>
                </a:ext>
              </a:extLst>
            </p:cNvPr>
            <p:cNvSpPr txBox="1"/>
            <p:nvPr/>
          </p:nvSpPr>
          <p:spPr>
            <a:xfrm>
              <a:off x="6097440" y="2897750"/>
              <a:ext cx="4765757" cy="312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-5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Liberation Sans Narrow"/>
                  <a:cs typeface="Liberation Sans Narrow"/>
                </a:rPr>
                <a:t>Producing local skilled manpower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Liberation Sans Narrow"/>
                <a:cs typeface="Liberation Sans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7464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86831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FOCUS AREAS</a:t>
            </a:r>
            <a:endParaRPr lang="en-MY" sz="2800" b="1" dirty="0">
              <a:latin typeface="Gill Sans MT" panose="020B05020201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1669B6-2B3A-4E36-91B3-AD594C7028B2}"/>
              </a:ext>
            </a:extLst>
          </p:cNvPr>
          <p:cNvGrpSpPr/>
          <p:nvPr/>
        </p:nvGrpSpPr>
        <p:grpSpPr>
          <a:xfrm>
            <a:off x="1696278" y="848138"/>
            <a:ext cx="8852452" cy="5805748"/>
            <a:chOff x="2252868" y="490330"/>
            <a:chExt cx="7583961" cy="59723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C696EA-B712-4C59-9E7B-F2AB87E9C327}"/>
                </a:ext>
              </a:extLst>
            </p:cNvPr>
            <p:cNvSpPr/>
            <p:nvPr/>
          </p:nvSpPr>
          <p:spPr>
            <a:xfrm>
              <a:off x="5139410" y="2633311"/>
              <a:ext cx="1711963" cy="18061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6C8C80-C949-47E6-93DC-AF2412CFC187}"/>
                </a:ext>
              </a:extLst>
            </p:cNvPr>
            <p:cNvSpPr/>
            <p:nvPr/>
          </p:nvSpPr>
          <p:spPr>
            <a:xfrm>
              <a:off x="5301390" y="490330"/>
              <a:ext cx="1417462" cy="136143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  <a:effectLst>
              <a:glow rad="101600">
                <a:srgbClr val="D876AE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EC1FAF-C765-488E-954F-B612E144BB8E}"/>
                </a:ext>
              </a:extLst>
            </p:cNvPr>
            <p:cNvSpPr/>
            <p:nvPr/>
          </p:nvSpPr>
          <p:spPr>
            <a:xfrm>
              <a:off x="7677767" y="3033825"/>
              <a:ext cx="1399971" cy="144541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E3BE5B-AD14-4078-B061-1240615872A1}"/>
                </a:ext>
              </a:extLst>
            </p:cNvPr>
            <p:cNvSpPr/>
            <p:nvPr/>
          </p:nvSpPr>
          <p:spPr>
            <a:xfrm>
              <a:off x="7086852" y="1285461"/>
              <a:ext cx="1447547" cy="1417982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  <a:effectLst>
              <a:glow rad="101600">
                <a:schemeClr val="accent2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08E086-8996-4661-89BF-67E12F936E0B}"/>
                </a:ext>
              </a:extLst>
            </p:cNvPr>
            <p:cNvSpPr/>
            <p:nvPr/>
          </p:nvSpPr>
          <p:spPr>
            <a:xfrm>
              <a:off x="3896654" y="4805305"/>
              <a:ext cx="1510229" cy="1489477"/>
            </a:xfrm>
            <a:prstGeom prst="ellipse">
              <a:avLst/>
            </a:prstGeom>
            <a:noFill/>
            <a:ln w="57150">
              <a:solidFill>
                <a:srgbClr val="FF33CC"/>
              </a:solidFill>
            </a:ln>
            <a:effectLst>
              <a:glow rad="1016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8E469F-C4FB-40ED-9C61-79B4250BCADD}"/>
                </a:ext>
              </a:extLst>
            </p:cNvPr>
            <p:cNvSpPr/>
            <p:nvPr/>
          </p:nvSpPr>
          <p:spPr>
            <a:xfrm>
              <a:off x="6517009" y="4918549"/>
              <a:ext cx="1527059" cy="1495504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B271FCC-3642-4EC7-AB0E-5B1A32ADD794}"/>
                </a:ext>
              </a:extLst>
            </p:cNvPr>
            <p:cNvSpPr/>
            <p:nvPr/>
          </p:nvSpPr>
          <p:spPr>
            <a:xfrm>
              <a:off x="3372055" y="1364974"/>
              <a:ext cx="1478241" cy="1417980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1163DF2-53AC-4AA1-8114-C4A31337B56D}"/>
                </a:ext>
              </a:extLst>
            </p:cNvPr>
            <p:cNvSpPr/>
            <p:nvPr/>
          </p:nvSpPr>
          <p:spPr>
            <a:xfrm>
              <a:off x="2716695" y="3074505"/>
              <a:ext cx="1492888" cy="1457739"/>
            </a:xfrm>
            <a:prstGeom prst="ellipse">
              <a:avLst/>
            </a:prstGeom>
            <a:noFill/>
            <a:ln w="57150">
              <a:solidFill>
                <a:srgbClr val="3333CC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7BF6C8-002A-4C37-AF7C-CBCF7CF947A5}"/>
                </a:ext>
              </a:extLst>
            </p:cNvPr>
            <p:cNvSpPr txBox="1"/>
            <p:nvPr/>
          </p:nvSpPr>
          <p:spPr>
            <a:xfrm>
              <a:off x="5227195" y="3249904"/>
              <a:ext cx="1593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FUTURE NEED OF HUMAN CAPITAL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F3A2D4D-5379-4692-9B14-E8B68FE54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6609" y="1851762"/>
              <a:ext cx="13514" cy="3613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59B5EC-A9BE-4C35-93B6-8B23B1C888AD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H="1">
              <a:off x="7023651" y="2495784"/>
              <a:ext cx="275189" cy="2871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3A18D0-E822-43F8-8E76-8C0E4BFC8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199" y="3663765"/>
              <a:ext cx="3493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43FF9C-D104-4850-8E50-FE79D3B7D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5601" y="4598504"/>
              <a:ext cx="238538" cy="38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77FD57-A15F-40A2-AC33-537039BBE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069" y="4505740"/>
              <a:ext cx="278296" cy="384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067A4F-A1EB-4C7E-9CF0-322630D9DB10}"/>
                </a:ext>
              </a:extLst>
            </p:cNvPr>
            <p:cNvCxnSpPr>
              <a:cxnSpLocks/>
            </p:cNvCxnSpPr>
            <p:nvPr/>
          </p:nvCxnSpPr>
          <p:spPr>
            <a:xfrm>
              <a:off x="4227443" y="3742016"/>
              <a:ext cx="4770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F4E210-5526-4705-8259-BE8FE320C739}"/>
                </a:ext>
              </a:extLst>
            </p:cNvPr>
            <p:cNvCxnSpPr>
              <a:cxnSpLocks/>
            </p:cNvCxnSpPr>
            <p:nvPr/>
          </p:nvCxnSpPr>
          <p:spPr>
            <a:xfrm>
              <a:off x="4797287" y="2319131"/>
              <a:ext cx="395415" cy="3144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A9C940B-66FE-4704-B456-70C7AE58B9B1}"/>
                </a:ext>
              </a:extLst>
            </p:cNvPr>
            <p:cNvSpPr txBox="1"/>
            <p:nvPr/>
          </p:nvSpPr>
          <p:spPr>
            <a:xfrm>
              <a:off x="5526157" y="1470991"/>
              <a:ext cx="104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MARKETING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6459C6-C888-475F-8C8F-D9AFFFB71752}"/>
                </a:ext>
              </a:extLst>
            </p:cNvPr>
            <p:cNvSpPr txBox="1"/>
            <p:nvPr/>
          </p:nvSpPr>
          <p:spPr>
            <a:xfrm>
              <a:off x="4306958" y="609600"/>
              <a:ext cx="13252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Entrepreneur/ 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e-commerce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70" name="object 2">
              <a:extLst>
                <a:ext uri="{FF2B5EF4-FFF2-40B4-BE49-F238E27FC236}">
                  <a16:creationId xmlns:a16="http://schemas.microsoft.com/office/drawing/2014/main" id="{712BB146-629B-4605-A9DD-009C9A1C47F0}"/>
                </a:ext>
              </a:extLst>
            </p:cNvPr>
            <p:cNvSpPr/>
            <p:nvPr/>
          </p:nvSpPr>
          <p:spPr>
            <a:xfrm>
              <a:off x="7987281" y="3254071"/>
              <a:ext cx="798909" cy="681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F8DDCA3-E1F0-43C0-892D-1D972853BF83}"/>
                </a:ext>
              </a:extLst>
            </p:cNvPr>
            <p:cNvSpPr txBox="1"/>
            <p:nvPr/>
          </p:nvSpPr>
          <p:spPr>
            <a:xfrm>
              <a:off x="7335077" y="2246244"/>
              <a:ext cx="11595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ENGINEERING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93C00BB-D1ED-4DBF-98F1-283A702541F1}"/>
                </a:ext>
              </a:extLst>
            </p:cNvPr>
            <p:cNvSpPr txBox="1"/>
            <p:nvPr/>
          </p:nvSpPr>
          <p:spPr>
            <a:xfrm>
              <a:off x="7308573" y="868017"/>
              <a:ext cx="19546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Engineered wood product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Timber engineering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73" name="Picture 6" descr="Marwadi University Mechanical Engineering Computer Icons Civil Engineering,  engineer, people, laboratory, engineering png | PNGWing">
              <a:extLst>
                <a:ext uri="{FF2B5EF4-FFF2-40B4-BE49-F238E27FC236}">
                  <a16:creationId xmlns:a16="http://schemas.microsoft.com/office/drawing/2014/main" id="{608C92A4-ABF2-472A-AA3F-A022D282A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057" y="1470993"/>
              <a:ext cx="851452" cy="85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9532C31-B0F0-4425-B5D4-D6A9F0071BAC}"/>
                </a:ext>
              </a:extLst>
            </p:cNvPr>
            <p:cNvSpPr txBox="1"/>
            <p:nvPr/>
          </p:nvSpPr>
          <p:spPr>
            <a:xfrm>
              <a:off x="7845286" y="4002155"/>
              <a:ext cx="11595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TECHNOLOGY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0824D-825A-4840-BD9C-2414F16E8188}"/>
                </a:ext>
              </a:extLst>
            </p:cNvPr>
            <p:cNvSpPr txBox="1"/>
            <p:nvPr/>
          </p:nvSpPr>
          <p:spPr>
            <a:xfrm>
              <a:off x="7712764" y="4492487"/>
              <a:ext cx="19546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Wood/Timber Machining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ICT/Robotic/Automation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76" name="Picture 8" descr="Free Vector | Industrial factory buildings icons">
              <a:extLst>
                <a:ext uri="{FF2B5EF4-FFF2-40B4-BE49-F238E27FC236}">
                  <a16:creationId xmlns:a16="http://schemas.microsoft.com/office/drawing/2014/main" id="{FE41708D-D537-49DE-B88B-C4B5DB964A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5" t="5127" r="65113" b="63684"/>
            <a:stretch/>
          </p:blipFill>
          <p:spPr bwMode="auto">
            <a:xfrm>
              <a:off x="6798365" y="5088835"/>
              <a:ext cx="1080183" cy="949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CAE3A8-EF65-4D99-9343-B1CD674CD3E8}"/>
                </a:ext>
              </a:extLst>
            </p:cNvPr>
            <p:cNvSpPr txBox="1"/>
            <p:nvPr/>
          </p:nvSpPr>
          <p:spPr>
            <a:xfrm>
              <a:off x="6659217" y="5917095"/>
              <a:ext cx="1358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MANUFACTURING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100A13-9A1B-4107-BD9B-C42A99339450}"/>
                </a:ext>
              </a:extLst>
            </p:cNvPr>
            <p:cNvSpPr txBox="1"/>
            <p:nvPr/>
          </p:nvSpPr>
          <p:spPr>
            <a:xfrm>
              <a:off x="7882134" y="6031801"/>
              <a:ext cx="19546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Furniture manufacturing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GMP/ Lean management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79" name="Picture 10" descr="Logo Illustrator Interior Design designs, themes, templates and  downloadable graphic elements on Dribbble">
              <a:extLst>
                <a:ext uri="{FF2B5EF4-FFF2-40B4-BE49-F238E27FC236}">
                  <a16:creationId xmlns:a16="http://schemas.microsoft.com/office/drawing/2014/main" id="{4560CF0C-F3C9-47BA-ACB1-11869CB25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283" y="4969566"/>
              <a:ext cx="1431234" cy="1073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B28101-ECFA-4026-BE88-49BB4F0FD822}"/>
                </a:ext>
              </a:extLst>
            </p:cNvPr>
            <p:cNvSpPr txBox="1"/>
            <p:nvPr/>
          </p:nvSpPr>
          <p:spPr>
            <a:xfrm>
              <a:off x="4293704" y="5923720"/>
              <a:ext cx="689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DESIGN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E0B9775-FBF5-42BF-B2F9-9022EEB6974E}"/>
                </a:ext>
              </a:extLst>
            </p:cNvPr>
            <p:cNvSpPr txBox="1"/>
            <p:nvPr/>
          </p:nvSpPr>
          <p:spPr>
            <a:xfrm>
              <a:off x="2502880" y="5969122"/>
              <a:ext cx="19546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Furniture &amp; Interior design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Timber structure design</a:t>
              </a:r>
            </a:p>
          </p:txBody>
        </p:sp>
        <p:pic>
          <p:nvPicPr>
            <p:cNvPr id="82" name="Picture 12" descr="Timber Images | Free Vectors, Stock Photos &amp; PSD">
              <a:extLst>
                <a:ext uri="{FF2B5EF4-FFF2-40B4-BE49-F238E27FC236}">
                  <a16:creationId xmlns:a16="http://schemas.microsoft.com/office/drawing/2014/main" id="{AD6A65A7-7381-49A1-B43F-F29752494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68" r="52882" b="35078"/>
            <a:stretch/>
          </p:blipFill>
          <p:spPr bwMode="auto">
            <a:xfrm>
              <a:off x="2928728" y="3366053"/>
              <a:ext cx="1035971" cy="74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727B66-1159-426A-89A8-2920FDA35FC5}"/>
                </a:ext>
              </a:extLst>
            </p:cNvPr>
            <p:cNvSpPr txBox="1"/>
            <p:nvPr/>
          </p:nvSpPr>
          <p:spPr>
            <a:xfrm>
              <a:off x="3028122" y="4141304"/>
              <a:ext cx="960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MATERIALS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7BABA8-5D34-4CFA-9FBF-A86FEAF79429}"/>
                </a:ext>
              </a:extLst>
            </p:cNvPr>
            <p:cNvSpPr txBox="1"/>
            <p:nvPr/>
          </p:nvSpPr>
          <p:spPr>
            <a:xfrm>
              <a:off x="2643806" y="4538868"/>
              <a:ext cx="19546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Bio-composites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Wood &amp; non-woods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CC1F869-A286-453E-8F06-34FC6802E2BC}"/>
                </a:ext>
              </a:extLst>
            </p:cNvPr>
            <p:cNvSpPr txBox="1"/>
            <p:nvPr/>
          </p:nvSpPr>
          <p:spPr>
            <a:xfrm>
              <a:off x="3650975" y="2339009"/>
              <a:ext cx="1046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FORESTRY</a:t>
              </a:r>
              <a:endParaRPr lang="en-MY" sz="11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86" name="Picture 14" descr="Free Tree Icon, Symbol. Download in PNG, SVG format.">
              <a:extLst>
                <a:ext uri="{FF2B5EF4-FFF2-40B4-BE49-F238E27FC236}">
                  <a16:creationId xmlns:a16="http://schemas.microsoft.com/office/drawing/2014/main" id="{42CDEAC6-5045-442B-A9E2-6F6CA6D46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592" y="1441175"/>
              <a:ext cx="891209" cy="89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ED536AA-98A0-4AB8-BECA-1775331E50C8}"/>
                </a:ext>
              </a:extLst>
            </p:cNvPr>
            <p:cNvSpPr txBox="1"/>
            <p:nvPr/>
          </p:nvSpPr>
          <p:spPr>
            <a:xfrm>
              <a:off x="2252868" y="2398643"/>
              <a:ext cx="147099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rebuchet MS" panose="020B0603020202020204" pitchFamily="34" charset="0"/>
                </a:rPr>
                <a:t>Forest plantation</a:t>
              </a:r>
            </a:p>
            <a:p>
              <a:r>
                <a:rPr lang="en-US" sz="1100" b="1" dirty="0">
                  <a:latin typeface="Trebuchet MS" panose="020B0603020202020204" pitchFamily="34" charset="0"/>
                </a:rPr>
                <a:t>Sustainable forest management</a:t>
              </a:r>
            </a:p>
          </p:txBody>
        </p:sp>
        <p:pic>
          <p:nvPicPr>
            <p:cNvPr id="88" name="Picture 16" descr="Social marketing icon sig Royalty Free Vector Image">
              <a:extLst>
                <a:ext uri="{FF2B5EF4-FFF2-40B4-BE49-F238E27FC236}">
                  <a16:creationId xmlns:a16="http://schemas.microsoft.com/office/drawing/2014/main" id="{928F516F-1FBF-4CAF-94B8-300CE51C3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" b="8985"/>
            <a:stretch/>
          </p:blipFill>
          <p:spPr bwMode="auto">
            <a:xfrm>
              <a:off x="5564809" y="742123"/>
              <a:ext cx="812840" cy="7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865E76D-19E2-42F9-9EC9-FE50C3F38CB7}"/>
                </a:ext>
              </a:extLst>
            </p:cNvPr>
            <p:cNvSpPr/>
            <p:nvPr/>
          </p:nvSpPr>
          <p:spPr>
            <a:xfrm>
              <a:off x="5897218" y="2186610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0C45CBC-19D2-4F0F-821E-63330846CA8F}"/>
                </a:ext>
              </a:extLst>
            </p:cNvPr>
            <p:cNvSpPr/>
            <p:nvPr/>
          </p:nvSpPr>
          <p:spPr>
            <a:xfrm>
              <a:off x="6831496" y="2696817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FFB7E71-741F-4B4C-A3D7-B8BD7D4C26AB}"/>
                </a:ext>
              </a:extLst>
            </p:cNvPr>
            <p:cNvSpPr/>
            <p:nvPr/>
          </p:nvSpPr>
          <p:spPr>
            <a:xfrm>
              <a:off x="7089913" y="3538331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27AD523-47AD-4D69-B4C7-952451D9111B}"/>
                </a:ext>
              </a:extLst>
            </p:cNvPr>
            <p:cNvSpPr/>
            <p:nvPr/>
          </p:nvSpPr>
          <p:spPr>
            <a:xfrm>
              <a:off x="6586330" y="4439478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9BE9F29-AB7D-416B-830D-DDD233EDC17E}"/>
                </a:ext>
              </a:extLst>
            </p:cNvPr>
            <p:cNvSpPr/>
            <p:nvPr/>
          </p:nvSpPr>
          <p:spPr>
            <a:xfrm>
              <a:off x="5155096" y="4439478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74B5681-FC3F-4E54-8A29-F7F5C0F4EBFE}"/>
                </a:ext>
              </a:extLst>
            </p:cNvPr>
            <p:cNvSpPr/>
            <p:nvPr/>
          </p:nvSpPr>
          <p:spPr>
            <a:xfrm>
              <a:off x="4664766" y="3617844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9E563A-CC40-4192-8EFF-91917596A528}"/>
                </a:ext>
              </a:extLst>
            </p:cNvPr>
            <p:cNvSpPr/>
            <p:nvPr/>
          </p:nvSpPr>
          <p:spPr>
            <a:xfrm>
              <a:off x="5056674" y="2504281"/>
              <a:ext cx="225288" cy="251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0160A43F-7916-45A2-BC03-8E6057B68EB6}"/>
                </a:ext>
              </a:extLst>
            </p:cNvPr>
            <p:cNvSpPr/>
            <p:nvPr/>
          </p:nvSpPr>
          <p:spPr>
            <a:xfrm>
              <a:off x="4890052" y="2385392"/>
              <a:ext cx="2213113" cy="2345635"/>
            </a:xfrm>
            <a:prstGeom prst="flowChartConnector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735062703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F090681-FF73-41B1-86A5-376E2AF89441}"/>
              </a:ext>
            </a:extLst>
          </p:cNvPr>
          <p:cNvGrpSpPr/>
          <p:nvPr/>
        </p:nvGrpSpPr>
        <p:grpSpPr>
          <a:xfrm>
            <a:off x="0" y="0"/>
            <a:ext cx="12132363" cy="6858000"/>
            <a:chOff x="0" y="0"/>
            <a:chExt cx="12132363" cy="68580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61B974E-BB32-4ADA-9DCD-399E0FFCB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963" y="397564"/>
              <a:ext cx="1676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2A6BB86-9E51-48E5-B346-E52660F5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58000"/>
            </a:xfrm>
            <a:prstGeom prst="rect">
              <a:avLst/>
            </a:prstGeom>
            <a:gradFill rotWithShape="1">
              <a:gsLst>
                <a:gs pos="0">
                  <a:srgbClr val="A50021">
                    <a:alpha val="57001"/>
                  </a:srgbClr>
                </a:gs>
                <a:gs pos="100000">
                  <a:schemeClr val="bg1">
                    <a:alpha val="37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 alt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7" name="Picture 4" descr="logo mtib">
              <a:extLst>
                <a:ext uri="{FF2B5EF4-FFF2-40B4-BE49-F238E27FC236}">
                  <a16:creationId xmlns:a16="http://schemas.microsoft.com/office/drawing/2014/main" id="{BE9380DE-191E-4D23-9B63-1F9A2863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79512"/>
              <a:ext cx="46804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4325CB8-268C-470E-92AC-3A58A7810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" y="768625"/>
              <a:ext cx="10300252" cy="496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ADA6A-71B5-4F8E-9053-285E26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86831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TRAINING INSTITUTIONS/PROVIDERS  IN MALAYSIA</a:t>
            </a:r>
            <a:endParaRPr lang="en-MY" sz="2800" b="1" dirty="0">
              <a:latin typeface="Gill Sans MT" panose="020B05020201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022CA-A5A3-4F14-9B48-BE3C8EEDC999}"/>
              </a:ext>
            </a:extLst>
          </p:cNvPr>
          <p:cNvGrpSpPr/>
          <p:nvPr/>
        </p:nvGrpSpPr>
        <p:grpSpPr>
          <a:xfrm>
            <a:off x="205408" y="-768625"/>
            <a:ext cx="12192000" cy="6824869"/>
            <a:chOff x="152400" y="-861391"/>
            <a:chExt cx="12192000" cy="6347791"/>
          </a:xfrm>
        </p:grpSpPr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5D67E8B4-1DAD-4DBB-9AA2-5AB9469451F2}"/>
                </a:ext>
              </a:extLst>
            </p:cNvPr>
            <p:cNvSpPr/>
            <p:nvPr/>
          </p:nvSpPr>
          <p:spPr>
            <a:xfrm>
              <a:off x="3355212" y="2052288"/>
              <a:ext cx="1983105" cy="1774196"/>
            </a:xfrm>
            <a:custGeom>
              <a:avLst/>
              <a:gdLst/>
              <a:ahLst/>
              <a:cxnLst/>
              <a:rect l="l" t="t" r="r" b="b"/>
              <a:pathLst>
                <a:path w="1983104" h="1898014">
                  <a:moveTo>
                    <a:pt x="262254" y="0"/>
                  </a:moveTo>
                  <a:lnTo>
                    <a:pt x="0" y="278257"/>
                  </a:lnTo>
                  <a:lnTo>
                    <a:pt x="1619758" y="1805178"/>
                  </a:lnTo>
                  <a:lnTo>
                    <a:pt x="1532254" y="1897888"/>
                  </a:lnTo>
                  <a:lnTo>
                    <a:pt x="1982597" y="1884680"/>
                  </a:lnTo>
                  <a:lnTo>
                    <a:pt x="1969389" y="1434211"/>
                  </a:lnTo>
                  <a:lnTo>
                    <a:pt x="1882013" y="1526921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">
              <a:extLst>
                <a:ext uri="{FF2B5EF4-FFF2-40B4-BE49-F238E27FC236}">
                  <a16:creationId xmlns:a16="http://schemas.microsoft.com/office/drawing/2014/main" id="{A6485B45-71BC-4C99-8F82-65384A906F0C}"/>
                </a:ext>
              </a:extLst>
            </p:cNvPr>
            <p:cNvSpPr/>
            <p:nvPr/>
          </p:nvSpPr>
          <p:spPr>
            <a:xfrm>
              <a:off x="1488947" y="1181157"/>
              <a:ext cx="3937254" cy="17087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3877FE4F-1F22-4117-BBDD-A016B287A384}"/>
                </a:ext>
              </a:extLst>
            </p:cNvPr>
            <p:cNvSpPr txBox="1"/>
            <p:nvPr/>
          </p:nvSpPr>
          <p:spPr>
            <a:xfrm>
              <a:off x="1560322" y="1220579"/>
              <a:ext cx="3708400" cy="155338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906780">
                <a:lnSpc>
                  <a:spcPct val="127899"/>
                </a:lnSpc>
                <a:spcBef>
                  <a:spcPts val="100"/>
                </a:spcBef>
              </a:pPr>
              <a:r>
                <a:rPr sz="1400" b="1" spc="-5" dirty="0">
                  <a:latin typeface="Gothic Uralic"/>
                  <a:cs typeface="Gothic Uralic"/>
                </a:rPr>
                <a:t>Universiti Putra Malaysia (UPM)  Universiti </a:t>
              </a:r>
              <a:r>
                <a:rPr sz="1400" b="1" dirty="0">
                  <a:latin typeface="Gothic Uralic"/>
                  <a:cs typeface="Gothic Uralic"/>
                </a:rPr>
                <a:t>Teknologi MARA</a:t>
              </a:r>
              <a:r>
                <a:rPr sz="1400" b="1" spc="-85" dirty="0">
                  <a:latin typeface="Gothic Uralic"/>
                  <a:cs typeface="Gothic Uralic"/>
                </a:rPr>
                <a:t> </a:t>
              </a:r>
              <a:r>
                <a:rPr sz="1400" b="1" spc="-5" dirty="0">
                  <a:latin typeface="Gothic Uralic"/>
                  <a:cs typeface="Gothic Uralic"/>
                </a:rPr>
                <a:t>(UiTM)  Universiti </a:t>
              </a:r>
              <a:r>
                <a:rPr sz="1400" b="1" dirty="0">
                  <a:latin typeface="Gothic Uralic"/>
                  <a:cs typeface="Gothic Uralic"/>
                </a:rPr>
                <a:t>Sains </a:t>
              </a:r>
              <a:r>
                <a:rPr sz="1400" b="1" spc="-5" dirty="0">
                  <a:latin typeface="Gothic Uralic"/>
                  <a:cs typeface="Gothic Uralic"/>
                </a:rPr>
                <a:t>Malaysia (USM)  Universiti Malaysia </a:t>
              </a:r>
              <a:r>
                <a:rPr sz="1400" b="1" dirty="0">
                  <a:latin typeface="Gothic Uralic"/>
                  <a:cs typeface="Gothic Uralic"/>
                </a:rPr>
                <a:t>Sabah</a:t>
              </a:r>
              <a:r>
                <a:rPr sz="1400" b="1" spc="-35" dirty="0">
                  <a:latin typeface="Gothic Uralic"/>
                  <a:cs typeface="Gothic Uralic"/>
                </a:rPr>
                <a:t> </a:t>
              </a:r>
              <a:r>
                <a:rPr sz="1400" b="1" spc="-5" dirty="0">
                  <a:latin typeface="Gothic Uralic"/>
                  <a:cs typeface="Gothic Uralic"/>
                </a:rPr>
                <a:t>(UMS)</a:t>
              </a:r>
              <a:endParaRPr sz="1400" dirty="0">
                <a:latin typeface="Gothic Uralic"/>
                <a:cs typeface="Gothic Uralic"/>
              </a:endParaRPr>
            </a:p>
            <a:p>
              <a:pPr marL="12700">
                <a:lnSpc>
                  <a:spcPct val="100000"/>
                </a:lnSpc>
                <a:spcBef>
                  <a:spcPts val="459"/>
                </a:spcBef>
              </a:pPr>
              <a:r>
                <a:rPr sz="1400" b="1" spc="-5" dirty="0">
                  <a:latin typeface="Gothic Uralic"/>
                  <a:cs typeface="Gothic Uralic"/>
                </a:rPr>
                <a:t>Universiti Tun Hussien Onn Malaysia</a:t>
              </a:r>
              <a:r>
                <a:rPr sz="1400" b="1" spc="15" dirty="0">
                  <a:latin typeface="Gothic Uralic"/>
                  <a:cs typeface="Gothic Uralic"/>
                </a:rPr>
                <a:t> </a:t>
              </a:r>
              <a:r>
                <a:rPr sz="1400" b="1" spc="-5" dirty="0">
                  <a:latin typeface="Gothic Uralic"/>
                  <a:cs typeface="Gothic Uralic"/>
                </a:rPr>
                <a:t>(UTHM)</a:t>
              </a:r>
              <a:endParaRPr sz="1400" dirty="0">
                <a:latin typeface="Gothic Uralic"/>
                <a:cs typeface="Gothic Uralic"/>
              </a:endParaRPr>
            </a:p>
            <a:p>
              <a:pPr marL="12700">
                <a:lnSpc>
                  <a:spcPct val="100000"/>
                </a:lnSpc>
                <a:spcBef>
                  <a:spcPts val="465"/>
                </a:spcBef>
              </a:pPr>
              <a:r>
                <a:rPr sz="1400" b="1" spc="-5" dirty="0">
                  <a:latin typeface="Gothic Uralic"/>
                  <a:cs typeface="Gothic Uralic"/>
                </a:rPr>
                <a:t>Polytechnic</a:t>
              </a:r>
              <a:endParaRPr sz="1400" dirty="0">
                <a:latin typeface="Gothic Uralic"/>
                <a:cs typeface="Gothic Uralic"/>
              </a:endParaRPr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E0243516-8EA4-4529-A42A-0680CF656A35}"/>
                </a:ext>
              </a:extLst>
            </p:cNvPr>
            <p:cNvSpPr/>
            <p:nvPr/>
          </p:nvSpPr>
          <p:spPr>
            <a:xfrm>
              <a:off x="6827139" y="2012755"/>
              <a:ext cx="1426210" cy="1561697"/>
            </a:xfrm>
            <a:custGeom>
              <a:avLst/>
              <a:gdLst/>
              <a:ahLst/>
              <a:cxnLst/>
              <a:rect l="l" t="t" r="r" b="b"/>
              <a:pathLst>
                <a:path w="1426209" h="1670685">
                  <a:moveTo>
                    <a:pt x="1125854" y="0"/>
                  </a:moveTo>
                  <a:lnTo>
                    <a:pt x="100075" y="1301877"/>
                  </a:lnTo>
                  <a:lnTo>
                    <a:pt x="0" y="1223010"/>
                  </a:lnTo>
                  <a:lnTo>
                    <a:pt x="53085" y="1670558"/>
                  </a:lnTo>
                  <a:lnTo>
                    <a:pt x="500506" y="1617472"/>
                  </a:lnTo>
                  <a:lnTo>
                    <a:pt x="400430" y="1538605"/>
                  </a:lnTo>
                  <a:lnTo>
                    <a:pt x="1426209" y="236600"/>
                  </a:lnTo>
                  <a:lnTo>
                    <a:pt x="1125854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>
              <a:extLst>
                <a:ext uri="{FF2B5EF4-FFF2-40B4-BE49-F238E27FC236}">
                  <a16:creationId xmlns:a16="http://schemas.microsoft.com/office/drawing/2014/main" id="{3B0B09FF-3D52-4FBB-899D-0E11B0CB91BE}"/>
                </a:ext>
              </a:extLst>
            </p:cNvPr>
            <p:cNvSpPr/>
            <p:nvPr/>
          </p:nvSpPr>
          <p:spPr>
            <a:xfrm>
              <a:off x="6207252" y="1356379"/>
              <a:ext cx="4018026" cy="1530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CF482849-C4C4-409E-816F-65AE38DE2108}"/>
                </a:ext>
              </a:extLst>
            </p:cNvPr>
            <p:cNvSpPr txBox="1"/>
            <p:nvPr/>
          </p:nvSpPr>
          <p:spPr>
            <a:xfrm>
              <a:off x="6272910" y="1436014"/>
              <a:ext cx="2449830" cy="12975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7699"/>
                </a:lnSpc>
                <a:spcBef>
                  <a:spcPts val="100"/>
                </a:spcBef>
              </a:pPr>
              <a:r>
                <a:rPr sz="1400" b="1" spc="-5" dirty="0">
                  <a:latin typeface="Gothic Uralic"/>
                  <a:cs typeface="Gothic Uralic"/>
                </a:rPr>
                <a:t>Industrial Training Institute  </a:t>
              </a:r>
              <a:r>
                <a:rPr sz="1400" b="1" dirty="0">
                  <a:latin typeface="Gothic Uralic"/>
                  <a:cs typeface="Gothic Uralic"/>
                </a:rPr>
                <a:t>MARA Skills </a:t>
              </a:r>
              <a:r>
                <a:rPr sz="1400" b="1" spc="-5" dirty="0">
                  <a:latin typeface="Gothic Uralic"/>
                  <a:cs typeface="Gothic Uralic"/>
                </a:rPr>
                <a:t>Institute  National Youth </a:t>
              </a:r>
              <a:r>
                <a:rPr sz="1400" b="1" dirty="0">
                  <a:latin typeface="Gothic Uralic"/>
                  <a:cs typeface="Gothic Uralic"/>
                </a:rPr>
                <a:t>Skills </a:t>
              </a:r>
              <a:r>
                <a:rPr sz="1400" b="1" spc="-5" dirty="0">
                  <a:latin typeface="Gothic Uralic"/>
                  <a:cs typeface="Gothic Uralic"/>
                </a:rPr>
                <a:t>Institute  Community College  Training</a:t>
              </a:r>
              <a:r>
                <a:rPr sz="1400" b="1" spc="-10" dirty="0">
                  <a:latin typeface="Gothic Uralic"/>
                  <a:cs typeface="Gothic Uralic"/>
                </a:rPr>
                <a:t> </a:t>
              </a:r>
              <a:r>
                <a:rPr sz="1400" b="1" dirty="0">
                  <a:latin typeface="Gothic Uralic"/>
                  <a:cs typeface="Gothic Uralic"/>
                </a:rPr>
                <a:t>Centre</a:t>
              </a:r>
              <a:endParaRPr sz="1400" dirty="0">
                <a:latin typeface="Gothic Uralic"/>
                <a:cs typeface="Gothic Uralic"/>
              </a:endParaRPr>
            </a:p>
          </p:txBody>
        </p:sp>
        <p:grpSp>
          <p:nvGrpSpPr>
            <p:cNvPr id="50" name="object 2">
              <a:extLst>
                <a:ext uri="{FF2B5EF4-FFF2-40B4-BE49-F238E27FC236}">
                  <a16:creationId xmlns:a16="http://schemas.microsoft.com/office/drawing/2014/main" id="{BC508247-3E07-480A-8646-98149951C95F}"/>
                </a:ext>
              </a:extLst>
            </p:cNvPr>
            <p:cNvGrpSpPr/>
            <p:nvPr/>
          </p:nvGrpSpPr>
          <p:grpSpPr>
            <a:xfrm>
              <a:off x="152400" y="-861391"/>
              <a:ext cx="12192000" cy="6347791"/>
              <a:chOff x="0" y="0"/>
              <a:chExt cx="12192000" cy="6856095"/>
            </a:xfrm>
          </p:grpSpPr>
          <p:sp>
            <p:nvSpPr>
              <p:cNvPr id="60" name="object 3">
                <a:extLst>
                  <a:ext uri="{FF2B5EF4-FFF2-40B4-BE49-F238E27FC236}">
                    <a16:creationId xmlns:a16="http://schemas.microsoft.com/office/drawing/2014/main" id="{B90FF2BC-72E0-45D1-BFB3-2E670E6287EA}"/>
                  </a:ext>
                </a:extLst>
              </p:cNvPr>
              <p:cNvSpPr/>
              <p:nvPr/>
            </p:nvSpPr>
            <p:spPr>
              <a:xfrm>
                <a:off x="4957571" y="4648202"/>
                <a:ext cx="2241042" cy="220751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4">
                <a:extLst>
                  <a:ext uri="{FF2B5EF4-FFF2-40B4-BE49-F238E27FC236}">
                    <a16:creationId xmlns:a16="http://schemas.microsoft.com/office/drawing/2014/main" id="{E3460FD9-5E04-4AF6-92A4-6DFE94EFA5F6}"/>
                  </a:ext>
                </a:extLst>
              </p:cNvPr>
              <p:cNvSpPr/>
              <p:nvPr/>
            </p:nvSpPr>
            <p:spPr>
              <a:xfrm>
                <a:off x="5478779" y="5239511"/>
                <a:ext cx="1113281" cy="50977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">
                <a:extLst>
                  <a:ext uri="{FF2B5EF4-FFF2-40B4-BE49-F238E27FC236}">
                    <a16:creationId xmlns:a16="http://schemas.microsoft.com/office/drawing/2014/main" id="{06790C19-EB1D-4011-81A3-9AF79D118100}"/>
                  </a:ext>
                </a:extLst>
              </p:cNvPr>
              <p:cNvSpPr/>
              <p:nvPr/>
            </p:nvSpPr>
            <p:spPr>
              <a:xfrm>
                <a:off x="6300215" y="5239511"/>
                <a:ext cx="377189" cy="50977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9046C4D8-BAC8-40A6-A070-A1FB799BF356}"/>
                  </a:ext>
                </a:extLst>
              </p:cNvPr>
              <p:cNvSpPr/>
              <p:nvPr/>
            </p:nvSpPr>
            <p:spPr>
              <a:xfrm>
                <a:off x="5486400" y="5503164"/>
                <a:ext cx="1251966" cy="50977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CC7B8C53-DF23-4373-997B-63CB55863954}"/>
                </a:ext>
              </a:extLst>
            </p:cNvPr>
            <p:cNvSpPr txBox="1"/>
            <p:nvPr/>
          </p:nvSpPr>
          <p:spPr>
            <a:xfrm>
              <a:off x="5572759" y="4026401"/>
              <a:ext cx="1318895" cy="815573"/>
            </a:xfrm>
            <a:prstGeom prst="rect">
              <a:avLst/>
            </a:prstGeom>
          </p:spPr>
          <p:txBody>
            <a:bodyPr vert="horz" wrap="square" lIns="0" tIns="46990" rIns="0" bIns="0" rtlCol="0">
              <a:spAutoFit/>
            </a:bodyPr>
            <a:lstStyle/>
            <a:p>
              <a:pPr marL="12065" marR="5080" algn="ctr">
                <a:lnSpc>
                  <a:spcPct val="88800"/>
                </a:lnSpc>
                <a:spcBef>
                  <a:spcPts val="370"/>
                </a:spcBef>
              </a:pPr>
              <a:r>
                <a:rPr sz="2000" b="1" spc="5" dirty="0">
                  <a:latin typeface="Arial"/>
                  <a:cs typeface="Arial"/>
                </a:rPr>
                <a:t>WOOD-  </a:t>
              </a:r>
              <a:r>
                <a:rPr sz="2000" b="1" dirty="0">
                  <a:latin typeface="Arial"/>
                  <a:cs typeface="Arial"/>
                </a:rPr>
                <a:t>BASED  INDUST</a:t>
              </a:r>
              <a:r>
                <a:rPr sz="2000" b="1" spc="-75" dirty="0">
                  <a:latin typeface="Arial"/>
                  <a:cs typeface="Arial"/>
                </a:rPr>
                <a:t>R</a:t>
              </a:r>
              <a:r>
                <a:rPr sz="2000" b="1" dirty="0">
                  <a:latin typeface="Arial"/>
                  <a:cs typeface="Arial"/>
                </a:rPr>
                <a:t>Y</a:t>
              </a:r>
              <a:endParaRPr sz="2000">
                <a:latin typeface="Arial"/>
                <a:cs typeface="Arial"/>
              </a:endParaRPr>
            </a:p>
          </p:txBody>
        </p:sp>
        <p:grpSp>
          <p:nvGrpSpPr>
            <p:cNvPr id="52" name="object 17">
              <a:extLst>
                <a:ext uri="{FF2B5EF4-FFF2-40B4-BE49-F238E27FC236}">
                  <a16:creationId xmlns:a16="http://schemas.microsoft.com/office/drawing/2014/main" id="{1B1C0922-7F3D-4445-B028-F8272A0917F4}"/>
                </a:ext>
              </a:extLst>
            </p:cNvPr>
            <p:cNvGrpSpPr/>
            <p:nvPr/>
          </p:nvGrpSpPr>
          <p:grpSpPr>
            <a:xfrm>
              <a:off x="7448931" y="3704090"/>
              <a:ext cx="2776855" cy="1593750"/>
              <a:chOff x="7296531" y="4940808"/>
              <a:chExt cx="2776855" cy="1704975"/>
            </a:xfrm>
          </p:grpSpPr>
          <p:sp>
            <p:nvSpPr>
              <p:cNvPr id="58" name="object 18">
                <a:extLst>
                  <a:ext uri="{FF2B5EF4-FFF2-40B4-BE49-F238E27FC236}">
                    <a16:creationId xmlns:a16="http://schemas.microsoft.com/office/drawing/2014/main" id="{E07C8C50-6942-4D9E-A535-CBFF7017C66B}"/>
                  </a:ext>
                </a:extLst>
              </p:cNvPr>
              <p:cNvSpPr/>
              <p:nvPr/>
            </p:nvSpPr>
            <p:spPr>
              <a:xfrm>
                <a:off x="7296531" y="5464302"/>
                <a:ext cx="1715135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715134" h="637539">
                    <a:moveTo>
                      <a:pt x="321183" y="0"/>
                    </a:moveTo>
                    <a:lnTo>
                      <a:pt x="0" y="315976"/>
                    </a:lnTo>
                    <a:lnTo>
                      <a:pt x="315975" y="637159"/>
                    </a:lnTo>
                    <a:lnTo>
                      <a:pt x="316992" y="509714"/>
                    </a:lnTo>
                    <a:lnTo>
                      <a:pt x="1711705" y="521030"/>
                    </a:lnTo>
                    <a:lnTo>
                      <a:pt x="1714753" y="138709"/>
                    </a:lnTo>
                    <a:lnTo>
                      <a:pt x="320040" y="127393"/>
                    </a:lnTo>
                    <a:lnTo>
                      <a:pt x="321183" y="0"/>
                    </a:lnTo>
                    <a:close/>
                  </a:path>
                </a:pathLst>
              </a:custGeom>
              <a:solidFill>
                <a:srgbClr val="3B8B9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9">
                <a:extLst>
                  <a:ext uri="{FF2B5EF4-FFF2-40B4-BE49-F238E27FC236}">
                    <a16:creationId xmlns:a16="http://schemas.microsoft.com/office/drawing/2014/main" id="{69D65A46-305B-4A68-BCC6-45CE9A560DFA}"/>
                  </a:ext>
                </a:extLst>
              </p:cNvPr>
              <p:cNvSpPr/>
              <p:nvPr/>
            </p:nvSpPr>
            <p:spPr>
              <a:xfrm>
                <a:off x="7944612" y="4940808"/>
                <a:ext cx="2128266" cy="170459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20">
              <a:extLst>
                <a:ext uri="{FF2B5EF4-FFF2-40B4-BE49-F238E27FC236}">
                  <a16:creationId xmlns:a16="http://schemas.microsoft.com/office/drawing/2014/main" id="{75C4E393-5BE3-458C-A9E4-42F95317D7BC}"/>
                </a:ext>
              </a:extLst>
            </p:cNvPr>
            <p:cNvSpPr txBox="1"/>
            <p:nvPr/>
          </p:nvSpPr>
          <p:spPr>
            <a:xfrm>
              <a:off x="8165083" y="4197089"/>
              <a:ext cx="1704975" cy="53421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27899"/>
                </a:lnSpc>
                <a:spcBef>
                  <a:spcPts val="95"/>
                </a:spcBef>
              </a:pPr>
              <a:r>
                <a:rPr sz="1400" b="1" spc="-5" dirty="0">
                  <a:latin typeface="Gothic Uralic"/>
                  <a:cs typeface="Gothic Uralic"/>
                </a:rPr>
                <a:t>Vocational</a:t>
              </a:r>
              <a:r>
                <a:rPr sz="1400" b="1" spc="-80" dirty="0">
                  <a:latin typeface="Gothic Uralic"/>
                  <a:cs typeface="Gothic Uralic"/>
                </a:rPr>
                <a:t> </a:t>
              </a:r>
              <a:r>
                <a:rPr sz="1400" b="1" dirty="0">
                  <a:latin typeface="Gothic Uralic"/>
                  <a:cs typeface="Gothic Uralic"/>
                </a:rPr>
                <a:t>College  School</a:t>
              </a:r>
              <a:endParaRPr sz="1400" dirty="0">
                <a:latin typeface="Gothic Uralic"/>
                <a:cs typeface="Gothic Uralic"/>
              </a:endParaRPr>
            </a:p>
          </p:txBody>
        </p:sp>
        <p:grpSp>
          <p:nvGrpSpPr>
            <p:cNvPr id="54" name="object 21">
              <a:extLst>
                <a:ext uri="{FF2B5EF4-FFF2-40B4-BE49-F238E27FC236}">
                  <a16:creationId xmlns:a16="http://schemas.microsoft.com/office/drawing/2014/main" id="{A9CBCBE5-58C7-45C4-A48D-7F7463BE76D1}"/>
                </a:ext>
              </a:extLst>
            </p:cNvPr>
            <p:cNvGrpSpPr/>
            <p:nvPr/>
          </p:nvGrpSpPr>
          <p:grpSpPr>
            <a:xfrm>
              <a:off x="2092451" y="3704090"/>
              <a:ext cx="2913380" cy="1593750"/>
              <a:chOff x="1940051" y="4940808"/>
              <a:chExt cx="2913380" cy="1704975"/>
            </a:xfrm>
          </p:grpSpPr>
          <p:sp>
            <p:nvSpPr>
              <p:cNvPr id="56" name="object 22">
                <a:extLst>
                  <a:ext uri="{FF2B5EF4-FFF2-40B4-BE49-F238E27FC236}">
                    <a16:creationId xmlns:a16="http://schemas.microsoft.com/office/drawing/2014/main" id="{1DE89052-E325-4250-9FE4-B969E471B134}"/>
                  </a:ext>
                </a:extLst>
              </p:cNvPr>
              <p:cNvSpPr/>
              <p:nvPr/>
            </p:nvSpPr>
            <p:spPr>
              <a:xfrm>
                <a:off x="3003930" y="5463667"/>
                <a:ext cx="1849755" cy="637540"/>
              </a:xfrm>
              <a:custGeom>
                <a:avLst/>
                <a:gdLst/>
                <a:ahLst/>
                <a:cxnLst/>
                <a:rect l="l" t="t" r="r" b="b"/>
                <a:pathLst>
                  <a:path w="1849754" h="637539">
                    <a:moveTo>
                      <a:pt x="1528445" y="0"/>
                    </a:moveTo>
                    <a:lnTo>
                      <a:pt x="1529460" y="127508"/>
                    </a:lnTo>
                    <a:lnTo>
                      <a:pt x="0" y="139319"/>
                    </a:lnTo>
                    <a:lnTo>
                      <a:pt x="2920" y="521639"/>
                    </a:lnTo>
                    <a:lnTo>
                      <a:pt x="1532382" y="509816"/>
                    </a:lnTo>
                    <a:lnTo>
                      <a:pt x="1533397" y="637260"/>
                    </a:lnTo>
                    <a:lnTo>
                      <a:pt x="1849501" y="316204"/>
                    </a:lnTo>
                    <a:lnTo>
                      <a:pt x="1528445" y="0"/>
                    </a:lnTo>
                    <a:close/>
                  </a:path>
                </a:pathLst>
              </a:custGeom>
              <a:solidFill>
                <a:srgbClr val="3B8B9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23">
                <a:extLst>
                  <a:ext uri="{FF2B5EF4-FFF2-40B4-BE49-F238E27FC236}">
                    <a16:creationId xmlns:a16="http://schemas.microsoft.com/office/drawing/2014/main" id="{8D9B0676-EE65-49AF-BB42-444C23D5637C}"/>
                  </a:ext>
                </a:extLst>
              </p:cNvPr>
              <p:cNvSpPr/>
              <p:nvPr/>
            </p:nvSpPr>
            <p:spPr>
              <a:xfrm>
                <a:off x="1940051" y="4940808"/>
                <a:ext cx="2128266" cy="170459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object 24">
              <a:extLst>
                <a:ext uri="{FF2B5EF4-FFF2-40B4-BE49-F238E27FC236}">
                  <a16:creationId xmlns:a16="http://schemas.microsoft.com/office/drawing/2014/main" id="{37FF00C5-4DC8-485D-875C-9C6CAD221C7E}"/>
                </a:ext>
              </a:extLst>
            </p:cNvPr>
            <p:cNvSpPr txBox="1"/>
            <p:nvPr/>
          </p:nvSpPr>
          <p:spPr>
            <a:xfrm>
              <a:off x="2159635" y="4012226"/>
              <a:ext cx="1657350" cy="78674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just">
                <a:lnSpc>
                  <a:spcPts val="1614"/>
                </a:lnSpc>
                <a:spcBef>
                  <a:spcPts val="105"/>
                </a:spcBef>
              </a:pPr>
              <a:r>
                <a:rPr sz="1400" b="1" dirty="0">
                  <a:solidFill>
                    <a:srgbClr val="FF0000"/>
                  </a:solidFill>
                  <a:latin typeface="Gothic Uralic"/>
                  <a:cs typeface="Gothic Uralic"/>
                </a:rPr>
                <a:t>MTIB /</a:t>
              </a:r>
              <a:r>
                <a:rPr sz="1400" b="1" spc="-35" dirty="0">
                  <a:solidFill>
                    <a:srgbClr val="FF0000"/>
                  </a:solidFill>
                  <a:latin typeface="Gothic Uralic"/>
                  <a:cs typeface="Gothic Uralic"/>
                </a:rPr>
                <a:t> </a:t>
              </a:r>
              <a:r>
                <a:rPr sz="1400" b="1" dirty="0">
                  <a:solidFill>
                    <a:srgbClr val="FF0000"/>
                  </a:solidFill>
                  <a:latin typeface="Gothic Uralic"/>
                  <a:cs typeface="Gothic Uralic"/>
                </a:rPr>
                <a:t>WISDEC</a:t>
              </a:r>
              <a:endParaRPr sz="1400" dirty="0">
                <a:latin typeface="Gothic Uralic"/>
                <a:cs typeface="Gothic Uralic"/>
              </a:endParaRPr>
            </a:p>
            <a:p>
              <a:pPr marL="12700">
                <a:lnSpc>
                  <a:spcPts val="1550"/>
                </a:lnSpc>
              </a:pPr>
              <a:r>
                <a:rPr sz="1400" b="1" dirty="0">
                  <a:latin typeface="Gothic Uralic"/>
                  <a:cs typeface="Gothic Uralic"/>
                </a:rPr>
                <a:t>FITEC</a:t>
              </a:r>
              <a:r>
                <a:rPr sz="1400" b="1" spc="-20" dirty="0">
                  <a:latin typeface="Gothic Uralic"/>
                  <a:cs typeface="Gothic Uralic"/>
                </a:rPr>
                <a:t> </a:t>
              </a:r>
              <a:r>
                <a:rPr sz="1400" b="1" dirty="0">
                  <a:latin typeface="Gothic Uralic"/>
                  <a:cs typeface="Gothic Uralic"/>
                </a:rPr>
                <a:t>(MARA)</a:t>
              </a:r>
              <a:endParaRPr sz="1400" dirty="0">
                <a:latin typeface="Gothic Uralic"/>
                <a:cs typeface="Gothic Uralic"/>
              </a:endParaRPr>
            </a:p>
            <a:p>
              <a:pPr marL="12700" marR="5080">
                <a:lnSpc>
                  <a:spcPct val="91800"/>
                </a:lnSpc>
                <a:spcBef>
                  <a:spcPts val="70"/>
                </a:spcBef>
              </a:pPr>
              <a:r>
                <a:rPr sz="1400" b="1" dirty="0">
                  <a:latin typeface="Gothic Uralic"/>
                  <a:cs typeface="Gothic Uralic"/>
                </a:rPr>
                <a:t>TTITC</a:t>
              </a:r>
              <a:r>
                <a:rPr lang="en-US" sz="1400" b="1" dirty="0">
                  <a:latin typeface="Gothic Uralic"/>
                  <a:cs typeface="Gothic Uralic"/>
                </a:rPr>
                <a:t> </a:t>
              </a:r>
              <a:r>
                <a:rPr sz="1400" b="1" spc="-5" dirty="0">
                  <a:latin typeface="Gothic Uralic"/>
                  <a:cs typeface="Gothic Uralic"/>
                </a:rPr>
                <a:t>(Terengganu)  </a:t>
              </a:r>
              <a:endParaRPr lang="en-US" sz="1400" b="1" spc="5" dirty="0">
                <a:latin typeface="Gothic Uralic"/>
                <a:cs typeface="Gothic Uralic"/>
              </a:endParaRPr>
            </a:p>
            <a:p>
              <a:pPr marL="12700" marR="5080">
                <a:lnSpc>
                  <a:spcPct val="91800"/>
                </a:lnSpc>
                <a:spcBef>
                  <a:spcPts val="70"/>
                </a:spcBef>
              </a:pPr>
              <a:r>
                <a:rPr lang="en-MY" sz="1400" b="1" spc="5" dirty="0">
                  <a:latin typeface="Gothic Uralic"/>
                  <a:cs typeface="Gothic Uralic"/>
                </a:rPr>
                <a:t>STIDC</a:t>
              </a:r>
              <a:r>
                <a:rPr sz="1400" b="1" spc="5" dirty="0">
                  <a:latin typeface="Gothic Uralic"/>
                  <a:cs typeface="Gothic Uralic"/>
                </a:rPr>
                <a:t> </a:t>
              </a:r>
              <a:r>
                <a:rPr sz="1400" b="1" spc="-5" dirty="0">
                  <a:latin typeface="Gothic Uralic"/>
                  <a:cs typeface="Gothic Uralic"/>
                </a:rPr>
                <a:t>(Sarawak)</a:t>
              </a:r>
              <a:endParaRPr sz="1400" dirty="0">
                <a:latin typeface="Gothic Uralic"/>
                <a:cs typeface="Gothic Uralic"/>
              </a:endParaRPr>
            </a:p>
          </p:txBody>
        </p:sp>
      </p:grpSp>
      <p:sp>
        <p:nvSpPr>
          <p:cNvPr id="64" name="object 19">
            <a:extLst>
              <a:ext uri="{FF2B5EF4-FFF2-40B4-BE49-F238E27FC236}">
                <a16:creationId xmlns:a16="http://schemas.microsoft.com/office/drawing/2014/main" id="{B985007F-A504-4CB6-BEDA-05C13E57DE03}"/>
              </a:ext>
            </a:extLst>
          </p:cNvPr>
          <p:cNvSpPr/>
          <p:nvPr/>
        </p:nvSpPr>
        <p:spPr>
          <a:xfrm>
            <a:off x="5707710" y="5384488"/>
            <a:ext cx="1206650" cy="6917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52067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720</Words>
  <Application>Microsoft Office PowerPoint</Application>
  <PresentationFormat>Widescreen</PresentationFormat>
  <Paragraphs>186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Abadi</vt:lpstr>
      <vt:lpstr>Academy Engraved LET</vt:lpstr>
      <vt:lpstr>Arial</vt:lpstr>
      <vt:lpstr>Arial Black</vt:lpstr>
      <vt:lpstr>Baskerville Old Face</vt:lpstr>
      <vt:lpstr>Calibri</vt:lpstr>
      <vt:lpstr>Calibri Light</vt:lpstr>
      <vt:lpstr>Carlito</vt:lpstr>
      <vt:lpstr>Gill Sans MT</vt:lpstr>
      <vt:lpstr>Gothic Uralic</vt:lpstr>
      <vt:lpstr>Liberation Sans Narrow</vt:lpstr>
      <vt:lpstr>Noto Sans</vt:lpstr>
      <vt:lpstr>Open Sans</vt:lpstr>
      <vt:lpstr>Trebuchet MS</vt:lpstr>
      <vt:lpstr>Office Theme</vt:lpstr>
      <vt:lpstr>    THE WOOD INDUSTRY IN MALAYSIA AND THE NEED FOR HUMAN CAPITAL</vt:lpstr>
      <vt:lpstr>SCOPE OF PRESENTATION</vt:lpstr>
      <vt:lpstr>STATUS OF MALAYSIAN TIMBER INDUSTRY - 2020</vt:lpstr>
      <vt:lpstr>MALAYSIA: NUMBER OF MILLS, 2020</vt:lpstr>
      <vt:lpstr>NATIONAL TIMBER INDUSTRY STRATEGIC PLAN (NTISP), 2021 - 2025</vt:lpstr>
      <vt:lpstr>PowerPoint Presentation</vt:lpstr>
      <vt:lpstr>WAY FORWARD</vt:lpstr>
      <vt:lpstr>FOCUS AREAS</vt:lpstr>
      <vt:lpstr>TRAINING INSTITUTIONS/PROVIDERS  IN MALAYSIA</vt:lpstr>
      <vt:lpstr>CONCLUSION</vt:lpstr>
      <vt:lpstr>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MTIB FOR TIMBER INDUSTRY</dc:title>
  <dc:creator>Erien Noor Md Nasir</dc:creator>
  <cp:lastModifiedBy>Office365</cp:lastModifiedBy>
  <cp:revision>83</cp:revision>
  <dcterms:created xsi:type="dcterms:W3CDTF">2021-04-24T03:24:30Z</dcterms:created>
  <dcterms:modified xsi:type="dcterms:W3CDTF">2021-05-24T14:05:38Z</dcterms:modified>
</cp:coreProperties>
</file>