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58" r:id="rId3"/>
    <p:sldId id="357" r:id="rId4"/>
    <p:sldId id="365" r:id="rId5"/>
    <p:sldId id="366" r:id="rId6"/>
    <p:sldId id="367" r:id="rId7"/>
    <p:sldId id="368" r:id="rId8"/>
    <p:sldId id="388" r:id="rId9"/>
    <p:sldId id="370" r:id="rId10"/>
    <p:sldId id="386" r:id="rId11"/>
    <p:sldId id="372" r:id="rId12"/>
    <p:sldId id="373" r:id="rId13"/>
    <p:sldId id="3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96CC-A554-4852-8835-3AD0D111C9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98654E6C-0174-4FD0-97B0-BC9874BF9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076B7E5C-51CB-47D4-918B-34237AAD7F88}"/>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B94DBFE0-E554-4EF5-BE03-1AA768FA939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1565A44-08DD-43D2-8B8D-F9F19F5A9DA9}"/>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5800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5798-E86F-45B7-B523-F47CF34FE55E}"/>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AF6DC54-4820-430F-8F77-F9C016CA1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9C6007FA-E6B5-4D2C-965B-BE12D1FA5ACE}"/>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B965408D-8691-4DFC-92DC-B10F41B6985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C373777-7F0A-4C78-95A2-FC3D63EEB72F}"/>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88319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2340A-F8E4-4BBA-979F-0EEAC56F5F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0D0E2D3-E411-44EE-AAA2-158D9C64F5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80ABA64-107D-46DA-B834-DB98D4DF1E5B}"/>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1F47E71C-9F7A-4871-83B9-53E6F84E382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36F77ED-46E0-40DB-8348-02D71C927025}"/>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60869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C1AD-CFF9-4D0D-82FE-06035B181BA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81AA93D-65D6-482A-B805-E4B2987AD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DE9B9BC-9B1F-40D1-9297-5FBE1B3472DA}"/>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59AA2BA7-42CE-4EFF-96B4-ECD31613C52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8195E21-474A-4C57-861B-F232AE3E3A66}"/>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168869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6F3D-BF3B-4966-9716-644CD9CFE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B17C452D-382A-4592-8C26-98F19BAE0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1C1FF-D1B9-4628-81DD-651F751516FD}"/>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77105844-0B68-4A96-86EA-846E41AC018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B682BA9-1E15-4A2C-B84A-914D1B29BB53}"/>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8895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A1A2-75C4-46F6-A78A-25B19AAC36B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46D9E1B-866B-4357-AD71-20B47F84F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1418B9E-547E-4C98-A676-0AD045A1A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03BF302-4F0F-47A1-A0C8-95156E7310F1}"/>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6" name="Footer Placeholder 5">
            <a:extLst>
              <a:ext uri="{FF2B5EF4-FFF2-40B4-BE49-F238E27FC236}">
                <a16:creationId xmlns:a16="http://schemas.microsoft.com/office/drawing/2014/main" id="{AA2AE62C-86C5-497E-87B8-96467D7B089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2E75A0C-3D37-4200-8108-C694F117BAB2}"/>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202863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9C55-1119-4D6B-9208-29C811D9250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FB88B63-ED73-48B0-91ED-D16A3A64F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38978-6056-4372-8260-F5F87EE1A8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D843F6FA-7E47-4C88-A238-ABD9444023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0395A-B411-43EF-A3F2-4C06325B7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BA520D7D-CE28-48E5-A91C-4295E967AFA0}"/>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8" name="Footer Placeholder 7">
            <a:extLst>
              <a:ext uri="{FF2B5EF4-FFF2-40B4-BE49-F238E27FC236}">
                <a16:creationId xmlns:a16="http://schemas.microsoft.com/office/drawing/2014/main" id="{996CEDC8-44FA-40A2-86A8-87AA1971CF7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96C0B2B1-3BE5-4297-B3CB-01791ABE41E1}"/>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61646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C8EB-664A-4A63-816F-2BBA3F12EBA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E0E74AA9-815C-4268-9A52-9EB85FFA7033}"/>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4" name="Footer Placeholder 3">
            <a:extLst>
              <a:ext uri="{FF2B5EF4-FFF2-40B4-BE49-F238E27FC236}">
                <a16:creationId xmlns:a16="http://schemas.microsoft.com/office/drawing/2014/main" id="{E5E9632F-979E-4553-93A9-5EF54DC4526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E0494D91-BCCE-4F8D-B94E-8D64405EE973}"/>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14985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4FD5D-F4D7-4CC6-9D27-20D2B2093F6D}"/>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3" name="Footer Placeholder 2">
            <a:extLst>
              <a:ext uri="{FF2B5EF4-FFF2-40B4-BE49-F238E27FC236}">
                <a16:creationId xmlns:a16="http://schemas.microsoft.com/office/drawing/2014/main" id="{6250FBE4-DC3E-418B-9DBA-D0B6CD034E5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C42BDA0-414B-46DA-8B5D-6518815A8230}"/>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164220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66A4-0FAD-4AFD-A892-97D98A975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F07BB60F-10D4-4DBC-8EC4-5E2A21DD5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34F53DC-B2AA-4351-9839-A1E9F6923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CDDED-D125-4696-872A-98558F01BE11}"/>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6" name="Footer Placeholder 5">
            <a:extLst>
              <a:ext uri="{FF2B5EF4-FFF2-40B4-BE49-F238E27FC236}">
                <a16:creationId xmlns:a16="http://schemas.microsoft.com/office/drawing/2014/main" id="{4BFC5392-EB2A-4C48-9DC4-66BDF22B5AEA}"/>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2A2850D-7A71-4AA7-935A-CE93E1575411}"/>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201651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A7E3-7376-41B8-A35E-9125ED2C6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2DB2D505-2105-44AB-A4F5-F1D72C3E5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8F414BAD-3F9A-4852-A3AB-87F7D1010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D16B0-1A5D-4F8F-A6EF-750D24D450F0}"/>
              </a:ext>
            </a:extLst>
          </p:cNvPr>
          <p:cNvSpPr>
            <a:spLocks noGrp="1"/>
          </p:cNvSpPr>
          <p:nvPr>
            <p:ph type="dt" sz="half" idx="10"/>
          </p:nvPr>
        </p:nvSpPr>
        <p:spPr/>
        <p:txBody>
          <a:bodyPr/>
          <a:lstStyle/>
          <a:p>
            <a:fld id="{702D79DD-9C2B-47DC-B8AE-FF9D0DDCB54B}" type="datetimeFigureOut">
              <a:rPr lang="en-MY" smtClean="0"/>
              <a:t>23/5/2021</a:t>
            </a:fld>
            <a:endParaRPr lang="en-MY"/>
          </a:p>
        </p:txBody>
      </p:sp>
      <p:sp>
        <p:nvSpPr>
          <p:cNvPr id="6" name="Footer Placeholder 5">
            <a:extLst>
              <a:ext uri="{FF2B5EF4-FFF2-40B4-BE49-F238E27FC236}">
                <a16:creationId xmlns:a16="http://schemas.microsoft.com/office/drawing/2014/main" id="{ACCA8A61-BB98-42BE-AE9F-2914CF06317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C66F5D9-4E05-4A20-AC56-10880FCF03B7}"/>
              </a:ext>
            </a:extLst>
          </p:cNvPr>
          <p:cNvSpPr>
            <a:spLocks noGrp="1"/>
          </p:cNvSpPr>
          <p:nvPr>
            <p:ph type="sldNum" sz="quarter" idx="12"/>
          </p:nvPr>
        </p:nvSpPr>
        <p:spPr/>
        <p:txBody>
          <a:bodyPr/>
          <a:lstStyle/>
          <a:p>
            <a:fld id="{9CE72143-F257-44C5-BADB-23BD8B719576}" type="slidenum">
              <a:rPr lang="en-MY" smtClean="0"/>
              <a:t>‹#›</a:t>
            </a:fld>
            <a:endParaRPr lang="en-MY"/>
          </a:p>
        </p:txBody>
      </p:sp>
    </p:spTree>
    <p:extLst>
      <p:ext uri="{BB962C8B-B14F-4D97-AF65-F5344CB8AC3E}">
        <p14:creationId xmlns:p14="http://schemas.microsoft.com/office/powerpoint/2010/main" val="326714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54648-1C06-4DA9-A0B1-122BA8CBE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4B867EF-8967-460B-8498-07A1B9F9C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E8B3019-CD07-4EA8-A40C-5BDA181D8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D79DD-9C2B-47DC-B8AE-FF9D0DDCB54B}" type="datetimeFigureOut">
              <a:rPr lang="en-MY" smtClean="0"/>
              <a:t>23/5/2021</a:t>
            </a:fld>
            <a:endParaRPr lang="en-MY"/>
          </a:p>
        </p:txBody>
      </p:sp>
      <p:sp>
        <p:nvSpPr>
          <p:cNvPr id="5" name="Footer Placeholder 4">
            <a:extLst>
              <a:ext uri="{FF2B5EF4-FFF2-40B4-BE49-F238E27FC236}">
                <a16:creationId xmlns:a16="http://schemas.microsoft.com/office/drawing/2014/main" id="{8C6E64C1-443E-4A0F-ADBD-9DD51DCDA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B3E5584-ADCD-4425-B601-251DA14BA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72143-F257-44C5-BADB-23BD8B719576}" type="slidenum">
              <a:rPr lang="en-MY" smtClean="0"/>
              <a:t>‹#›</a:t>
            </a:fld>
            <a:endParaRPr lang="en-MY"/>
          </a:p>
        </p:txBody>
      </p:sp>
    </p:spTree>
    <p:extLst>
      <p:ext uri="{BB962C8B-B14F-4D97-AF65-F5344CB8AC3E}">
        <p14:creationId xmlns:p14="http://schemas.microsoft.com/office/powerpoint/2010/main" val="3948761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ndoor, row, lined, stacked&#10;&#10;Description automatically generated">
            <a:extLst>
              <a:ext uri="{FF2B5EF4-FFF2-40B4-BE49-F238E27FC236}">
                <a16:creationId xmlns:a16="http://schemas.microsoft.com/office/drawing/2014/main" id="{6D88545C-E486-4457-9952-F59637340F54}"/>
              </a:ext>
            </a:extLst>
          </p:cNvPr>
          <p:cNvPicPr>
            <a:picLocks noChangeAspect="1"/>
          </p:cNvPicPr>
          <p:nvPr/>
        </p:nvPicPr>
        <p:blipFill>
          <a:blip r:embed="rId2">
            <a:alphaModFix amt="50000"/>
          </a:blip>
          <a:stretch>
            <a:fillRect/>
          </a:stretch>
        </p:blipFill>
        <p:spPr>
          <a:xfrm>
            <a:off x="-24334" y="792499"/>
            <a:ext cx="12216333" cy="6056783"/>
          </a:xfrm>
          <a:prstGeom prst="rect">
            <a:avLst/>
          </a:prstGeom>
          <a:effectLst>
            <a:softEdge rad="63500"/>
          </a:effectLst>
        </p:spPr>
      </p:pic>
      <p:sp>
        <p:nvSpPr>
          <p:cNvPr id="4" name="Subtitle 2">
            <a:extLst>
              <a:ext uri="{FF2B5EF4-FFF2-40B4-BE49-F238E27FC236}">
                <a16:creationId xmlns:a16="http://schemas.microsoft.com/office/drawing/2014/main" id="{9AB56A98-E1EA-4DF3-958B-D93E9C277E01}"/>
              </a:ext>
            </a:extLst>
          </p:cNvPr>
          <p:cNvSpPr txBox="1">
            <a:spLocks/>
          </p:cNvSpPr>
          <p:nvPr/>
        </p:nvSpPr>
        <p:spPr>
          <a:xfrm>
            <a:off x="0" y="8718"/>
            <a:ext cx="12192000" cy="1984674"/>
          </a:xfrm>
          <a:prstGeom prst="rect">
            <a:avLst/>
          </a:prstGeom>
          <a:solidFill>
            <a:srgbClr val="0F310A">
              <a:alpha val="72000"/>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dirty="0">
                <a:solidFill>
                  <a:schemeClr val="accent4">
                    <a:lumMod val="40000"/>
                    <a:lumOff val="60000"/>
                  </a:schemeClr>
                </a:solidFill>
                <a:latin typeface="Cambria Math" panose="02040503050406030204" pitchFamily="18" charset="0"/>
                <a:ea typeface="Cambria Math" panose="02040503050406030204" pitchFamily="18" charset="0"/>
              </a:rPr>
              <a:t>INTERNATIONAL CONFERENCE ON FUTURE OF </a:t>
            </a:r>
          </a:p>
          <a:p>
            <a:pPr marL="0" indent="0" algn="ctr">
              <a:lnSpc>
                <a:spcPct val="100000"/>
              </a:lnSpc>
              <a:spcBef>
                <a:spcPts val="0"/>
              </a:spcBef>
              <a:buNone/>
            </a:pPr>
            <a:r>
              <a:rPr lang="en-US" b="1" dirty="0">
                <a:solidFill>
                  <a:schemeClr val="accent4">
                    <a:lumMod val="40000"/>
                    <a:lumOff val="60000"/>
                  </a:schemeClr>
                </a:solidFill>
                <a:latin typeface="Cambria Math" panose="02040503050406030204" pitchFamily="18" charset="0"/>
                <a:ea typeface="Cambria Math" panose="02040503050406030204" pitchFamily="18" charset="0"/>
              </a:rPr>
              <a:t>WOOD SCIENCE &amp; TECHNOLOGY EDUCATION 2021 </a:t>
            </a:r>
          </a:p>
          <a:p>
            <a:pPr marL="0" indent="0" algn="ctr">
              <a:lnSpc>
                <a:spcPct val="100000"/>
              </a:lnSpc>
              <a:spcBef>
                <a:spcPts val="0"/>
              </a:spcBef>
              <a:buNone/>
            </a:pPr>
            <a:r>
              <a:rPr lang="en-US" b="1" dirty="0">
                <a:solidFill>
                  <a:schemeClr val="accent4">
                    <a:lumMod val="40000"/>
                    <a:lumOff val="60000"/>
                  </a:schemeClr>
                </a:solidFill>
                <a:latin typeface="Cambria Math" panose="02040503050406030204" pitchFamily="18" charset="0"/>
                <a:ea typeface="Cambria Math" panose="02040503050406030204" pitchFamily="18" charset="0"/>
              </a:rPr>
              <a:t>(FWSTE2021)</a:t>
            </a:r>
          </a:p>
        </p:txBody>
      </p:sp>
      <p:grpSp>
        <p:nvGrpSpPr>
          <p:cNvPr id="5" name="Group 4">
            <a:extLst>
              <a:ext uri="{FF2B5EF4-FFF2-40B4-BE49-F238E27FC236}">
                <a16:creationId xmlns:a16="http://schemas.microsoft.com/office/drawing/2014/main" id="{9DF9816B-615C-4B67-B0D1-26D1DDD5C9B4}"/>
              </a:ext>
            </a:extLst>
          </p:cNvPr>
          <p:cNvGrpSpPr/>
          <p:nvPr/>
        </p:nvGrpSpPr>
        <p:grpSpPr>
          <a:xfrm>
            <a:off x="10089597" y="324993"/>
            <a:ext cx="1611339" cy="1214858"/>
            <a:chOff x="435230" y="1779922"/>
            <a:chExt cx="3076478" cy="2415757"/>
          </a:xfrm>
        </p:grpSpPr>
        <p:pic>
          <p:nvPicPr>
            <p:cNvPr id="6" name="Picture 5">
              <a:extLst>
                <a:ext uri="{FF2B5EF4-FFF2-40B4-BE49-F238E27FC236}">
                  <a16:creationId xmlns:a16="http://schemas.microsoft.com/office/drawing/2014/main" id="{B82FBA32-10F3-4006-A9FE-D163D7BE7BAC}"/>
                </a:ext>
              </a:extLst>
            </p:cNvPr>
            <p:cNvPicPr>
              <a:picLocks noChangeAspect="1"/>
            </p:cNvPicPr>
            <p:nvPr/>
          </p:nvPicPr>
          <p:blipFill>
            <a:blip r:embed="rId3"/>
            <a:stretch>
              <a:fillRect/>
            </a:stretch>
          </p:blipFill>
          <p:spPr>
            <a:xfrm>
              <a:off x="1562701" y="3259679"/>
              <a:ext cx="961834" cy="936000"/>
            </a:xfrm>
            <a:prstGeom prst="rect">
              <a:avLst/>
            </a:prstGeom>
          </p:spPr>
        </p:pic>
        <p:pic>
          <p:nvPicPr>
            <p:cNvPr id="7" name="Graphic 6">
              <a:extLst>
                <a:ext uri="{FF2B5EF4-FFF2-40B4-BE49-F238E27FC236}">
                  <a16:creationId xmlns:a16="http://schemas.microsoft.com/office/drawing/2014/main" id="{0713D2ED-D534-4F7F-BDBD-65F1AB960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139" y="3286549"/>
              <a:ext cx="900000" cy="90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269A40D-2F99-485E-AFE2-7B4E13AC63A4}"/>
                </a:ext>
              </a:extLst>
            </p:cNvPr>
            <p:cNvPicPr>
              <a:picLocks noChangeAspect="1"/>
            </p:cNvPicPr>
            <p:nvPr/>
          </p:nvPicPr>
          <p:blipFill>
            <a:blip r:embed="rId6"/>
            <a:stretch>
              <a:fillRect/>
            </a:stretch>
          </p:blipFill>
          <p:spPr>
            <a:xfrm>
              <a:off x="2661609" y="3251417"/>
              <a:ext cx="837111" cy="944262"/>
            </a:xfrm>
            <a:prstGeom prst="rect">
              <a:avLst/>
            </a:prstGeom>
          </p:spPr>
        </p:pic>
        <p:sp>
          <p:nvSpPr>
            <p:cNvPr id="9" name="TextBox 8">
              <a:extLst>
                <a:ext uri="{FF2B5EF4-FFF2-40B4-BE49-F238E27FC236}">
                  <a16:creationId xmlns:a16="http://schemas.microsoft.com/office/drawing/2014/main" id="{C9261BDB-6426-466B-A994-C42A1E077DC8}"/>
                </a:ext>
              </a:extLst>
            </p:cNvPr>
            <p:cNvSpPr txBox="1"/>
            <p:nvPr/>
          </p:nvSpPr>
          <p:spPr>
            <a:xfrm>
              <a:off x="435230" y="1779922"/>
              <a:ext cx="3076478" cy="734420"/>
            </a:xfrm>
            <a:prstGeom prst="rect">
              <a:avLst/>
            </a:prstGeom>
            <a:noFill/>
          </p:spPr>
          <p:txBody>
            <a:bodyPr wrap="none" rtlCol="0">
              <a:spAutoFit/>
            </a:bodyPr>
            <a:lstStyle/>
            <a:p>
              <a:pPr marL="0" marR="0" lvl="0" indent="0" algn="ctr" defTabSz="45713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2"/>
                  </a:solidFill>
                  <a:effectLst/>
                  <a:uLnTx/>
                  <a:uFillTx/>
                  <a:latin typeface="Gabriola" pitchFamily="82" charset="0"/>
                  <a:ea typeface="+mn-ea"/>
                  <a:cs typeface="+mn-cs"/>
                </a:rPr>
                <a:t>Jointly organized by:</a:t>
              </a:r>
            </a:p>
          </p:txBody>
        </p:sp>
        <p:pic>
          <p:nvPicPr>
            <p:cNvPr id="10" name="Picture 9" descr="A picture containing icon&#10;&#10;Description automatically generated">
              <a:extLst>
                <a:ext uri="{FF2B5EF4-FFF2-40B4-BE49-F238E27FC236}">
                  <a16:creationId xmlns:a16="http://schemas.microsoft.com/office/drawing/2014/main" id="{A8F2D761-1F36-4D5B-9229-6AD021B862B4}"/>
                </a:ext>
              </a:extLst>
            </p:cNvPr>
            <p:cNvPicPr>
              <a:picLocks noChangeAspect="1"/>
            </p:cNvPicPr>
            <p:nvPr/>
          </p:nvPicPr>
          <p:blipFill>
            <a:blip r:embed="rId7"/>
            <a:stretch>
              <a:fillRect/>
            </a:stretch>
          </p:blipFill>
          <p:spPr>
            <a:xfrm>
              <a:off x="661745" y="2392575"/>
              <a:ext cx="2803502" cy="783240"/>
            </a:xfrm>
            <a:prstGeom prst="rect">
              <a:avLst/>
            </a:prstGeom>
          </p:spPr>
        </p:pic>
      </p:grpSp>
      <p:sp>
        <p:nvSpPr>
          <p:cNvPr id="13" name="TextBox 12">
            <a:extLst>
              <a:ext uri="{FF2B5EF4-FFF2-40B4-BE49-F238E27FC236}">
                <a16:creationId xmlns:a16="http://schemas.microsoft.com/office/drawing/2014/main" id="{A236A253-FAD7-4F0E-8B5A-3240071503D0}"/>
              </a:ext>
            </a:extLst>
          </p:cNvPr>
          <p:cNvSpPr txBox="1"/>
          <p:nvPr/>
        </p:nvSpPr>
        <p:spPr>
          <a:xfrm>
            <a:off x="4823417" y="1630795"/>
            <a:ext cx="2503506" cy="338554"/>
          </a:xfrm>
          <a:prstGeom prst="rect">
            <a:avLst/>
          </a:prstGeom>
          <a:noFill/>
        </p:spPr>
        <p:txBody>
          <a:bodyPr wrap="none" rtlCol="0">
            <a:spAutoFit/>
          </a:bodyPr>
          <a:lstStyle/>
          <a:p>
            <a:r>
              <a:rPr lang="en-US" sz="1600" b="1" dirty="0">
                <a:solidFill>
                  <a:schemeClr val="accent4">
                    <a:lumMod val="40000"/>
                    <a:lumOff val="60000"/>
                  </a:schemeClr>
                </a:solidFill>
                <a:latin typeface="Cambria Math" panose="02040503050406030204" pitchFamily="18" charset="0"/>
                <a:ea typeface="Cambria Math" panose="02040503050406030204" pitchFamily="18" charset="0"/>
              </a:rPr>
              <a:t>THURSDAY, 27</a:t>
            </a:r>
            <a:r>
              <a:rPr lang="en-US" sz="1600" b="1" baseline="30000" dirty="0">
                <a:solidFill>
                  <a:schemeClr val="accent4">
                    <a:lumMod val="40000"/>
                    <a:lumOff val="60000"/>
                  </a:schemeClr>
                </a:solidFill>
                <a:latin typeface="Cambria Math" panose="02040503050406030204" pitchFamily="18" charset="0"/>
                <a:ea typeface="Cambria Math" panose="02040503050406030204" pitchFamily="18" charset="0"/>
              </a:rPr>
              <a:t>TH</a:t>
            </a:r>
            <a:r>
              <a:rPr lang="en-US" sz="1600" b="1" dirty="0">
                <a:solidFill>
                  <a:schemeClr val="accent4">
                    <a:lumMod val="40000"/>
                    <a:lumOff val="60000"/>
                  </a:schemeClr>
                </a:solidFill>
                <a:latin typeface="Cambria Math" panose="02040503050406030204" pitchFamily="18" charset="0"/>
                <a:ea typeface="Cambria Math" panose="02040503050406030204" pitchFamily="18" charset="0"/>
              </a:rPr>
              <a:t> May 2021</a:t>
            </a:r>
          </a:p>
        </p:txBody>
      </p:sp>
      <p:sp>
        <p:nvSpPr>
          <p:cNvPr id="15" name="Title 1">
            <a:extLst>
              <a:ext uri="{FF2B5EF4-FFF2-40B4-BE49-F238E27FC236}">
                <a16:creationId xmlns:a16="http://schemas.microsoft.com/office/drawing/2014/main" id="{03CF2694-CD92-0A47-8571-6190ADCC6CF4}"/>
              </a:ext>
            </a:extLst>
          </p:cNvPr>
          <p:cNvSpPr>
            <a:spLocks noGrp="1"/>
          </p:cNvSpPr>
          <p:nvPr/>
        </p:nvSpPr>
        <p:spPr>
          <a:xfrm>
            <a:off x="1634360" y="2562225"/>
            <a:ext cx="8947872" cy="1562100"/>
          </a:xfrm>
          <a:prstGeom prst="rect">
            <a:avLst/>
          </a:prstGeom>
          <a:solidFill>
            <a:schemeClr val="accent4">
              <a:lumMod val="20000"/>
              <a:lumOff val="80000"/>
            </a:scheme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ctr">
              <a:lnSpc>
                <a:spcPct val="120000"/>
              </a:lnSpc>
              <a:buNone/>
            </a:pPr>
            <a:r>
              <a:rPr lang="en-US" sz="2800" b="1" dirty="0">
                <a:latin typeface="Aharoni" panose="02010803020104030203" pitchFamily="2" charset="-79"/>
                <a:cs typeface="Aharoni" panose="02010803020104030203" pitchFamily="2" charset="-79"/>
              </a:rPr>
              <a:t>TRENDS AND CHALLENGES IN ENROLLMENT FOR WOOD SCIENCE AND TECHNOLOGY PROGRAM IN UNIVERSITI PUTRA MALAYSIA</a:t>
            </a:r>
            <a:endParaRPr lang="en-US" sz="2800" dirty="0">
              <a:latin typeface="Aharoni" panose="02010803020104030203" pitchFamily="2" charset="-79"/>
              <a:cs typeface="Aharoni" panose="02010803020104030203" pitchFamily="2" charset="-79"/>
            </a:endParaRPr>
          </a:p>
        </p:txBody>
      </p:sp>
      <p:sp>
        <p:nvSpPr>
          <p:cNvPr id="16" name="TextBox 15">
            <a:extLst>
              <a:ext uri="{FF2B5EF4-FFF2-40B4-BE49-F238E27FC236}">
                <a16:creationId xmlns:a16="http://schemas.microsoft.com/office/drawing/2014/main" id="{D54B24A8-177A-4BEC-A990-7C8E0727E40C}"/>
              </a:ext>
            </a:extLst>
          </p:cNvPr>
          <p:cNvSpPr txBox="1"/>
          <p:nvPr/>
        </p:nvSpPr>
        <p:spPr>
          <a:xfrm>
            <a:off x="4133849" y="5327188"/>
            <a:ext cx="4067175" cy="1015663"/>
          </a:xfrm>
          <a:prstGeom prst="rect">
            <a:avLst/>
          </a:prstGeom>
          <a:solidFill>
            <a:schemeClr val="accent4">
              <a:lumMod val="20000"/>
              <a:lumOff val="80000"/>
            </a:schemeClr>
          </a:solidFill>
        </p:spPr>
        <p:txBody>
          <a:bodyPr wrap="square">
            <a:spAutoFit/>
          </a:bodyPr>
          <a:lstStyle/>
          <a:p>
            <a:pPr algn="ctr"/>
            <a:r>
              <a:rPr lang="en-US" sz="2000" b="1" dirty="0"/>
              <a:t>Kamziah Abd Kudus</a:t>
            </a:r>
            <a:br>
              <a:rPr lang="en-US" sz="2000" b="1" dirty="0"/>
            </a:br>
            <a:r>
              <a:rPr lang="en-US" sz="2000" b="1" dirty="0"/>
              <a:t>Faculty of Forestry and Environment</a:t>
            </a:r>
            <a:br>
              <a:rPr lang="en-US" sz="2000" b="1" dirty="0"/>
            </a:br>
            <a:r>
              <a:rPr lang="en-US" sz="2000" b="1" dirty="0"/>
              <a:t>Universiti Putra Malaysia</a:t>
            </a:r>
            <a:endParaRPr lang="en-MY" sz="2000" dirty="0"/>
          </a:p>
        </p:txBody>
      </p:sp>
    </p:spTree>
    <p:extLst>
      <p:ext uri="{BB962C8B-B14F-4D97-AF65-F5344CB8AC3E}">
        <p14:creationId xmlns:p14="http://schemas.microsoft.com/office/powerpoint/2010/main" val="315201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85825" y="0"/>
            <a:ext cx="10248900" cy="1143960"/>
          </a:xfrm>
          <a:prstGeom prst="rect">
            <a:avLst/>
          </a:prstGeom>
        </p:spPr>
      </p:pic>
      <p:sp>
        <p:nvSpPr>
          <p:cNvPr id="3" name="Content Placeholder 2"/>
          <p:cNvSpPr>
            <a:spLocks noGrp="1"/>
          </p:cNvSpPr>
          <p:nvPr>
            <p:ph idx="1"/>
          </p:nvPr>
        </p:nvSpPr>
        <p:spPr>
          <a:xfrm>
            <a:off x="885825" y="1538006"/>
            <a:ext cx="10248900" cy="4681819"/>
          </a:xfrm>
        </p:spPr>
        <p:txBody>
          <a:bodyPr>
            <a:normAutofit/>
          </a:bodyPr>
          <a:lstStyle/>
          <a:p>
            <a:r>
              <a:rPr lang="en-US" dirty="0"/>
              <a:t>Strategies to promote the program</a:t>
            </a:r>
          </a:p>
          <a:p>
            <a:pPr lvl="1"/>
            <a:r>
              <a:rPr lang="en-US" sz="2000" dirty="0"/>
              <a:t>Intensive marketing effort with industry partners and agencies such as MTIB and MTC.</a:t>
            </a:r>
          </a:p>
          <a:p>
            <a:pPr lvl="1"/>
            <a:r>
              <a:rPr lang="en-US" sz="2000" dirty="0"/>
              <a:t>Establish wider industry engagement and program awareness day</a:t>
            </a:r>
          </a:p>
          <a:p>
            <a:pPr lvl="1"/>
            <a:r>
              <a:rPr lang="en-US" sz="2000" dirty="0"/>
              <a:t>Revise curriculum</a:t>
            </a:r>
          </a:p>
          <a:p>
            <a:pPr lvl="2"/>
            <a:r>
              <a:rPr lang="en-US" dirty="0"/>
              <a:t>Revise the program to make it more relevant and industry-centric</a:t>
            </a:r>
          </a:p>
          <a:p>
            <a:pPr lvl="2"/>
            <a:r>
              <a:rPr lang="en-US" dirty="0"/>
              <a:t>Increase the courses to be exempted for students from Diploma programs</a:t>
            </a:r>
          </a:p>
          <a:p>
            <a:pPr lvl="2"/>
            <a:r>
              <a:rPr lang="en-US" dirty="0"/>
              <a:t>Entry qualifications to be more flexible, especially to attract industry personnel with years of experience</a:t>
            </a:r>
          </a:p>
          <a:p>
            <a:pPr lvl="2"/>
            <a:r>
              <a:rPr lang="en-US" dirty="0"/>
              <a:t>Transformation from conventional wood science curricula into work-based or industry-based curricula</a:t>
            </a:r>
          </a:p>
          <a:p>
            <a:pPr lvl="2"/>
            <a:r>
              <a:rPr lang="en-US" dirty="0"/>
              <a:t>Develop hybrid programs, to include more engineering and manufacturing courses</a:t>
            </a:r>
          </a:p>
          <a:p>
            <a:pPr lvl="2"/>
            <a:r>
              <a:rPr lang="en-US" dirty="0"/>
              <a:t>Consider rebranding the program to have a catchy name, such as “Biofiber or Bioresources”.</a:t>
            </a:r>
          </a:p>
          <a:p>
            <a:pPr lvl="2"/>
            <a:endParaRPr lang="en-US" dirty="0"/>
          </a:p>
        </p:txBody>
      </p:sp>
      <p:sp>
        <p:nvSpPr>
          <p:cNvPr id="7" name="Title 1">
            <a:extLst>
              <a:ext uri="{FF2B5EF4-FFF2-40B4-BE49-F238E27FC236}">
                <a16:creationId xmlns:a16="http://schemas.microsoft.com/office/drawing/2014/main" id="{540E3940-C38B-4E4F-A7CA-E1ED667DDD87}"/>
              </a:ext>
            </a:extLst>
          </p:cNvPr>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spTree>
    <p:extLst>
      <p:ext uri="{BB962C8B-B14F-4D97-AF65-F5344CB8AC3E}">
        <p14:creationId xmlns:p14="http://schemas.microsoft.com/office/powerpoint/2010/main" val="39044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199" y="0"/>
            <a:ext cx="10515599" cy="1143960"/>
          </a:xfrm>
          <a:prstGeom prst="rect">
            <a:avLst/>
          </a:prstGeom>
        </p:spPr>
      </p:pic>
      <p:sp>
        <p:nvSpPr>
          <p:cNvPr id="3" name="Content Placeholder 2"/>
          <p:cNvSpPr>
            <a:spLocks noGrp="1"/>
          </p:cNvSpPr>
          <p:nvPr>
            <p:ph idx="1"/>
          </p:nvPr>
        </p:nvSpPr>
        <p:spPr>
          <a:xfrm>
            <a:off x="838199" y="1511300"/>
            <a:ext cx="10515600" cy="4351338"/>
          </a:xfrm>
        </p:spPr>
        <p:txBody>
          <a:bodyPr>
            <a:normAutofit/>
          </a:bodyPr>
          <a:lstStyle/>
          <a:p>
            <a:r>
              <a:rPr lang="en-US" dirty="0"/>
              <a:t>Strategies to promote the program</a:t>
            </a:r>
          </a:p>
          <a:p>
            <a:pPr algn="just">
              <a:buFontTx/>
              <a:buChar char="-"/>
            </a:pPr>
            <a:r>
              <a:rPr lang="en-US" sz="2000" dirty="0"/>
              <a:t>Flexible curriculum that allows students to take up 40% of the courses from other faculties, especially from manufacturing technology, industrial management, etc.</a:t>
            </a:r>
          </a:p>
          <a:p>
            <a:pPr algn="just">
              <a:buFontTx/>
              <a:buChar char="-"/>
            </a:pPr>
            <a:r>
              <a:rPr lang="en-US" sz="2000" dirty="0"/>
              <a:t>Encourage exchange of students between universities in Malaysia offering similar program. Mutual recognition of courses from other universities as being equivalent. (JISA is in talk with UTHM to work on such a program).</a:t>
            </a:r>
          </a:p>
          <a:p>
            <a:pPr algn="just">
              <a:buFontTx/>
              <a:buChar char="-"/>
            </a:pPr>
            <a:r>
              <a:rPr lang="en-US" sz="2000" dirty="0"/>
              <a:t>Allow the recognition of vocational/SKM Level III certificates are entry requirements into the program. (JISA is in negotiation with the Labor Ministry of Malaysia &amp; HRDF).</a:t>
            </a:r>
          </a:p>
          <a:p>
            <a:pPr algn="just">
              <a:buFontTx/>
              <a:buChar char="-"/>
            </a:pPr>
            <a:r>
              <a:rPr lang="en-US" sz="2000" dirty="0"/>
              <a:t>Incorporate student mobility/exchange opportunities with overseas partner universities.</a:t>
            </a:r>
          </a:p>
          <a:p>
            <a:pPr algn="just">
              <a:buFontTx/>
              <a:buChar char="-"/>
            </a:pPr>
            <a:r>
              <a:rPr lang="en-US" sz="2000" dirty="0"/>
              <a:t>Participation in relevant industry trade fairs in Malaysia, to increase the awareness and promote the program among the general public.</a:t>
            </a:r>
          </a:p>
          <a:p>
            <a:pPr algn="just">
              <a:buFontTx/>
              <a:buChar char="-"/>
            </a:pPr>
            <a:endParaRPr lang="en-US" sz="2000" dirty="0">
              <a:solidFill>
                <a:srgbClr val="FF0000"/>
              </a:solidFill>
            </a:endParaRPr>
          </a:p>
          <a:p>
            <a:pPr algn="just">
              <a:buFontTx/>
              <a:buChar char="-"/>
            </a:pPr>
            <a:endParaRPr lang="en-US" sz="2000" dirty="0">
              <a:solidFill>
                <a:srgbClr val="FF0000"/>
              </a:solidFill>
            </a:endParaRPr>
          </a:p>
          <a:p>
            <a:pPr algn="just">
              <a:buFontTx/>
              <a:buChar char="-"/>
            </a:pPr>
            <a:endParaRPr lang="en-US" sz="2000" dirty="0">
              <a:solidFill>
                <a:srgbClr val="FF0000"/>
              </a:solidFill>
            </a:endParaRPr>
          </a:p>
          <a:p>
            <a:pPr marL="0" indent="0">
              <a:buNone/>
            </a:pPr>
            <a:endParaRPr lang="en-US" dirty="0"/>
          </a:p>
        </p:txBody>
      </p:sp>
      <p:sp>
        <p:nvSpPr>
          <p:cNvPr id="7" name="Title 1">
            <a:extLst>
              <a:ext uri="{FF2B5EF4-FFF2-40B4-BE49-F238E27FC236}">
                <a16:creationId xmlns:a16="http://schemas.microsoft.com/office/drawing/2014/main" id="{5EEC208C-26C2-4FAD-969C-E7F344D59DB5}"/>
              </a:ext>
            </a:extLst>
          </p:cNvPr>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spTree>
    <p:extLst>
      <p:ext uri="{BB962C8B-B14F-4D97-AF65-F5344CB8AC3E}">
        <p14:creationId xmlns:p14="http://schemas.microsoft.com/office/powerpoint/2010/main" val="273940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199" y="0"/>
            <a:ext cx="10515599" cy="1143960"/>
          </a:xfrm>
          <a:prstGeom prst="rect">
            <a:avLst/>
          </a:prstGeom>
        </p:spPr>
      </p:pic>
      <p:sp>
        <p:nvSpPr>
          <p:cNvPr id="3" name="Content Placeholder 2"/>
          <p:cNvSpPr>
            <a:spLocks noGrp="1"/>
          </p:cNvSpPr>
          <p:nvPr>
            <p:ph idx="1"/>
          </p:nvPr>
        </p:nvSpPr>
        <p:spPr>
          <a:xfrm>
            <a:off x="838199" y="1558925"/>
            <a:ext cx="10515600" cy="4351338"/>
          </a:xfrm>
        </p:spPr>
        <p:txBody>
          <a:bodyPr/>
          <a:lstStyle/>
          <a:p>
            <a:r>
              <a:rPr lang="en-US" dirty="0"/>
              <a:t>Strategies to promote the program</a:t>
            </a:r>
          </a:p>
          <a:p>
            <a:pPr algn="just">
              <a:buFontTx/>
              <a:buChar char="-"/>
            </a:pPr>
            <a:r>
              <a:rPr lang="en-US" sz="2000" dirty="0"/>
              <a:t>Greater engagement with alumni of the FHAS, and WST program</a:t>
            </a:r>
          </a:p>
          <a:p>
            <a:pPr algn="just">
              <a:buFontTx/>
              <a:buChar char="-"/>
            </a:pPr>
            <a:r>
              <a:rPr lang="en-US" sz="2000" dirty="0"/>
              <a:t>Open days to show-case products, innovations, facilities and information on the programs.</a:t>
            </a:r>
          </a:p>
          <a:p>
            <a:pPr algn="just">
              <a:buFontTx/>
              <a:buChar char="-"/>
            </a:pPr>
            <a:r>
              <a:rPr lang="en-US" sz="2000" dirty="0"/>
              <a:t>Radio/TV talk show by lecturers/academics to promote the program, such as in “Selamat Pagi Malaysia”.</a:t>
            </a:r>
          </a:p>
          <a:p>
            <a:pPr algn="just">
              <a:buFontTx/>
              <a:buChar char="-"/>
            </a:pPr>
            <a:r>
              <a:rPr lang="en-US" sz="2000" dirty="0"/>
              <a:t>Produce information pamphlets to be distributed to school leavers, ex-Diploma students, and public.</a:t>
            </a:r>
          </a:p>
          <a:p>
            <a:pPr algn="just">
              <a:buFontTx/>
              <a:buChar char="-"/>
            </a:pPr>
            <a:r>
              <a:rPr lang="en-US" sz="2000" dirty="0"/>
              <a:t>Create a “Industry Chair” and appoint a leading industry expert to promote the program.</a:t>
            </a:r>
          </a:p>
          <a:p>
            <a:pPr marL="0" indent="0">
              <a:buNone/>
            </a:pPr>
            <a:endParaRPr lang="en-US" sz="2000" dirty="0"/>
          </a:p>
        </p:txBody>
      </p:sp>
      <p:sp>
        <p:nvSpPr>
          <p:cNvPr id="7" name="Title 1">
            <a:extLst>
              <a:ext uri="{FF2B5EF4-FFF2-40B4-BE49-F238E27FC236}">
                <a16:creationId xmlns:a16="http://schemas.microsoft.com/office/drawing/2014/main" id="{96AF4C72-48B6-4ED5-A05A-91EB4F468C29}"/>
              </a:ext>
            </a:extLst>
          </p:cNvPr>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spTree>
    <p:extLst>
      <p:ext uri="{BB962C8B-B14F-4D97-AF65-F5344CB8AC3E}">
        <p14:creationId xmlns:p14="http://schemas.microsoft.com/office/powerpoint/2010/main" val="156117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row, lined, stacked&#10;&#10;Description automatically generated">
            <a:extLst>
              <a:ext uri="{FF2B5EF4-FFF2-40B4-BE49-F238E27FC236}">
                <a16:creationId xmlns:a16="http://schemas.microsoft.com/office/drawing/2014/main" id="{68BC789D-2522-4729-971A-DDB800BE13FC}"/>
              </a:ext>
            </a:extLst>
          </p:cNvPr>
          <p:cNvPicPr>
            <a:picLocks noChangeAspect="1"/>
          </p:cNvPicPr>
          <p:nvPr/>
        </p:nvPicPr>
        <p:blipFill>
          <a:blip r:embed="rId2">
            <a:alphaModFix amt="50000"/>
          </a:blip>
          <a:stretch>
            <a:fillRect/>
          </a:stretch>
        </p:blipFill>
        <p:spPr>
          <a:xfrm>
            <a:off x="-820181" y="0"/>
            <a:ext cx="13832361" cy="6858000"/>
          </a:xfrm>
          <a:prstGeom prst="rect">
            <a:avLst/>
          </a:prstGeom>
          <a:effectLst>
            <a:softEdge rad="63500"/>
          </a:effectLst>
        </p:spPr>
      </p:pic>
      <p:pic>
        <p:nvPicPr>
          <p:cNvPr id="4" name="Content Placeholder 3" descr="Cover-Back-Artwork.jpg"/>
          <p:cNvPicPr>
            <a:picLocks noChangeAspect="1"/>
          </p:cNvPicPr>
          <p:nvPr/>
        </p:nvPicPr>
        <p:blipFill>
          <a:blip r:embed="rId3"/>
          <a:stretch>
            <a:fillRect/>
          </a:stretch>
        </p:blipFill>
        <p:spPr>
          <a:xfrm>
            <a:off x="1714500" y="276545"/>
            <a:ext cx="8391525" cy="62861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923925" y="0"/>
            <a:ext cx="10429875" cy="1143960"/>
          </a:xfrm>
          <a:prstGeom prst="rect">
            <a:avLst/>
          </a:prstGeom>
        </p:spPr>
      </p:pic>
      <p:sp>
        <p:nvSpPr>
          <p:cNvPr id="3" name="Content Placeholder 2"/>
          <p:cNvSpPr>
            <a:spLocks noGrp="1"/>
          </p:cNvSpPr>
          <p:nvPr>
            <p:ph idx="1"/>
          </p:nvPr>
        </p:nvSpPr>
        <p:spPr/>
        <p:txBody>
          <a:bodyPr/>
          <a:lstStyle/>
          <a:p>
            <a:pPr marL="0" indent="0">
              <a:buNone/>
            </a:pPr>
            <a:r>
              <a:rPr lang="en-US" dirty="0"/>
              <a:t>Global trend in Wood Science and Technology program.</a:t>
            </a:r>
          </a:p>
          <a:p>
            <a:pPr marL="0" indent="0">
              <a:buNone/>
            </a:pPr>
            <a:r>
              <a:rPr lang="en-US" dirty="0"/>
              <a:t>Current status: </a:t>
            </a:r>
          </a:p>
          <a:p>
            <a:r>
              <a:rPr lang="en-US" dirty="0"/>
              <a:t>North America</a:t>
            </a:r>
          </a:p>
          <a:p>
            <a:pPr marL="0" indent="0">
              <a:buNone/>
            </a:pPr>
            <a:r>
              <a:rPr lang="en-US" dirty="0"/>
              <a:t>17 programs on Wood Science &amp; Technology closed since 2010. The notable ones that are still running include the programs in Oregon State University, Virginia Tech., and Mississippi State University. Other minor programs have merged with other departments or have been completely rebranded.</a:t>
            </a:r>
          </a:p>
          <a:p>
            <a:pPr marL="0" indent="0">
              <a:buNone/>
            </a:pPr>
            <a:endParaRPr lang="en-US" dirty="0"/>
          </a:p>
        </p:txBody>
      </p:sp>
      <p:sp>
        <p:nvSpPr>
          <p:cNvPr id="2" name="Title 1"/>
          <p:cNvSpPr>
            <a:spLocks noGrp="1"/>
          </p:cNvSpPr>
          <p:nvPr>
            <p:ph type="title"/>
          </p:nvPr>
        </p:nvSpPr>
        <p:spPr>
          <a:xfrm>
            <a:off x="1981200" y="228600"/>
            <a:ext cx="8229600" cy="715962"/>
          </a:xfrm>
        </p:spPr>
        <p:txBody>
          <a:bodyPr>
            <a:noAutofit/>
          </a:bodyPr>
          <a:lstStyle/>
          <a:p>
            <a:br>
              <a:rPr lang="en-US" b="1" dirty="0"/>
            </a:br>
            <a:r>
              <a:rPr lang="en-US" b="1" dirty="0">
                <a:solidFill>
                  <a:schemeClr val="bg1"/>
                </a:solidFill>
              </a:rPr>
              <a:t>Introduction</a:t>
            </a:r>
            <a:br>
              <a:rPr lang="en-US" b="1" dirty="0">
                <a:solidFill>
                  <a:schemeClr val="bg1"/>
                </a:solidFill>
              </a:rPr>
            </a:br>
            <a:endParaRPr lang="en-US"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200" y="0"/>
            <a:ext cx="10515600" cy="1143960"/>
          </a:xfrm>
          <a:prstGeom prst="rect">
            <a:avLst/>
          </a:prstGeom>
        </p:spPr>
      </p:pic>
      <p:sp>
        <p:nvSpPr>
          <p:cNvPr id="3" name="Content Placeholder 2"/>
          <p:cNvSpPr>
            <a:spLocks noGrp="1"/>
          </p:cNvSpPr>
          <p:nvPr>
            <p:ph idx="1"/>
          </p:nvPr>
        </p:nvSpPr>
        <p:spPr/>
        <p:txBody>
          <a:bodyPr>
            <a:normAutofit/>
          </a:bodyPr>
          <a:lstStyle/>
          <a:p>
            <a:r>
              <a:rPr lang="en-US" dirty="0"/>
              <a:t>United Kingdom</a:t>
            </a:r>
          </a:p>
          <a:p>
            <a:pPr marL="0" indent="0">
              <a:buNone/>
            </a:pPr>
            <a:r>
              <a:rPr lang="en-US" dirty="0"/>
              <a:t>Closure of almost all Wood Science and Technology programs.</a:t>
            </a:r>
          </a:p>
          <a:p>
            <a:pPr marL="0" indent="0">
              <a:buNone/>
            </a:pPr>
            <a:endParaRPr lang="en-US" dirty="0"/>
          </a:p>
          <a:p>
            <a:r>
              <a:rPr lang="en-US" dirty="0"/>
              <a:t>Europe</a:t>
            </a:r>
          </a:p>
          <a:p>
            <a:pPr marL="0" indent="0">
              <a:buNone/>
            </a:pPr>
            <a:r>
              <a:rPr lang="en-US" dirty="0"/>
              <a:t>Western Europe and Eastern Europe have incorporated engineering courses into Wood Science &amp; Technology programs to make it unique, and a special emphasis on wood for construction and low carbon energy material.</a:t>
            </a:r>
          </a:p>
        </p:txBody>
      </p:sp>
      <p:sp>
        <p:nvSpPr>
          <p:cNvPr id="2" name="Title 1"/>
          <p:cNvSpPr>
            <a:spLocks noGrp="1"/>
          </p:cNvSpPr>
          <p:nvPr>
            <p:ph type="title"/>
          </p:nvPr>
        </p:nvSpPr>
        <p:spPr>
          <a:xfrm>
            <a:off x="1981200" y="228600"/>
            <a:ext cx="8229600" cy="715962"/>
          </a:xfrm>
        </p:spPr>
        <p:txBody>
          <a:bodyPr>
            <a:noAutofit/>
          </a:bodyPr>
          <a:lstStyle/>
          <a:p>
            <a:br>
              <a:rPr lang="en-US" b="1" dirty="0">
                <a:solidFill>
                  <a:schemeClr val="bg1"/>
                </a:solidFill>
              </a:rPr>
            </a:br>
            <a:r>
              <a:rPr lang="en-US" b="1" dirty="0">
                <a:solidFill>
                  <a:schemeClr val="bg1"/>
                </a:solidFill>
              </a:rPr>
              <a:t>Introduction</a:t>
            </a:r>
            <a:br>
              <a:rPr lang="en-US" b="1" dirty="0">
                <a:solidFill>
                  <a:schemeClr val="bg1"/>
                </a:solidFill>
              </a:rPr>
            </a:b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200" y="0"/>
            <a:ext cx="10515600" cy="1143960"/>
          </a:xfrm>
          <a:prstGeom prst="rect">
            <a:avLst/>
          </a:prstGeom>
        </p:spPr>
      </p:pic>
      <p:sp>
        <p:nvSpPr>
          <p:cNvPr id="3" name="Content Placeholder 2"/>
          <p:cNvSpPr>
            <a:spLocks noGrp="1"/>
          </p:cNvSpPr>
          <p:nvPr>
            <p:ph idx="1"/>
          </p:nvPr>
        </p:nvSpPr>
        <p:spPr/>
        <p:txBody>
          <a:bodyPr/>
          <a:lstStyle/>
          <a:p>
            <a:r>
              <a:rPr lang="en-US" dirty="0"/>
              <a:t>Australia</a:t>
            </a:r>
          </a:p>
          <a:p>
            <a:pPr marL="0" indent="0">
              <a:buNone/>
            </a:pPr>
            <a:r>
              <a:rPr lang="en-US" dirty="0"/>
              <a:t>Most Wood Science &amp; Technology programs have ceased to operate.</a:t>
            </a:r>
          </a:p>
          <a:p>
            <a:pPr marL="0" indent="0">
              <a:buNone/>
            </a:pPr>
            <a:endParaRPr lang="en-US" dirty="0"/>
          </a:p>
          <a:p>
            <a:r>
              <a:rPr lang="en-US" dirty="0"/>
              <a:t>Japan</a:t>
            </a:r>
          </a:p>
          <a:p>
            <a:pPr marL="0" indent="0">
              <a:buNone/>
            </a:pPr>
            <a:r>
              <a:rPr lang="en-US" dirty="0"/>
              <a:t>A notable decline in the number of active Wood Science &amp; Technology programs in Japan. Enrollment has also been steadily declining.</a:t>
            </a:r>
          </a:p>
        </p:txBody>
      </p:sp>
      <p:sp>
        <p:nvSpPr>
          <p:cNvPr id="2" name="Title 1"/>
          <p:cNvSpPr>
            <a:spLocks noGrp="1"/>
          </p:cNvSpPr>
          <p:nvPr>
            <p:ph type="title"/>
          </p:nvPr>
        </p:nvSpPr>
        <p:spPr>
          <a:xfrm>
            <a:off x="1981200" y="228600"/>
            <a:ext cx="8229600" cy="715962"/>
          </a:xfrm>
        </p:spPr>
        <p:txBody>
          <a:bodyPr>
            <a:noAutofit/>
          </a:bodyPr>
          <a:lstStyle/>
          <a:p>
            <a:br>
              <a:rPr lang="en-US" b="1" dirty="0">
                <a:solidFill>
                  <a:schemeClr val="bg1"/>
                </a:solidFill>
              </a:rPr>
            </a:br>
            <a:r>
              <a:rPr lang="en-US" b="1" dirty="0">
                <a:solidFill>
                  <a:schemeClr val="bg1"/>
                </a:solidFill>
              </a:rPr>
              <a:t>Introduction</a:t>
            </a:r>
            <a:br>
              <a:rPr lang="en-US" b="1" dirty="0">
                <a:solidFill>
                  <a:schemeClr val="bg1"/>
                </a:solidFill>
              </a:rPr>
            </a:br>
            <a:endParaRPr lang="en-US" b="1" dirty="0"/>
          </a:p>
        </p:txBody>
      </p:sp>
    </p:spTree>
    <p:extLst>
      <p:ext uri="{BB962C8B-B14F-4D97-AF65-F5344CB8AC3E}">
        <p14:creationId xmlns:p14="http://schemas.microsoft.com/office/powerpoint/2010/main" val="146440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199" y="0"/>
            <a:ext cx="10515599" cy="1143960"/>
          </a:xfrm>
          <a:prstGeom prst="rect">
            <a:avLst/>
          </a:prstGeom>
        </p:spPr>
      </p:pic>
      <p:sp>
        <p:nvSpPr>
          <p:cNvPr id="3" name="Content Placeholder 2"/>
          <p:cNvSpPr>
            <a:spLocks noGrp="1"/>
          </p:cNvSpPr>
          <p:nvPr>
            <p:ph idx="1"/>
          </p:nvPr>
        </p:nvSpPr>
        <p:spPr/>
        <p:txBody>
          <a:bodyPr>
            <a:normAutofit/>
          </a:bodyPr>
          <a:lstStyle/>
          <a:p>
            <a:r>
              <a:rPr lang="en-US" dirty="0"/>
              <a:t>China</a:t>
            </a:r>
          </a:p>
          <a:p>
            <a:pPr marL="0" indent="0">
              <a:buNone/>
            </a:pPr>
            <a:r>
              <a:rPr lang="en-US" dirty="0"/>
              <a:t>The 5 forestry-based universities in China continue to hold steady with their enrollment in the Wood Science and Technology programs. The demand for such graduates are high, especially as many Chinese companies are moving their operations abroad.</a:t>
            </a:r>
          </a:p>
          <a:p>
            <a:pPr marL="0" indent="0">
              <a:buNone/>
            </a:pPr>
            <a:endParaRPr lang="en-US" dirty="0"/>
          </a:p>
          <a:p>
            <a:pPr marL="0" indent="0">
              <a:buNone/>
            </a:pPr>
            <a:r>
              <a:rPr lang="en-US" dirty="0"/>
              <a:t>Source: IFT (2020).</a:t>
            </a:r>
            <a:endParaRPr lang="en-MY" dirty="0"/>
          </a:p>
          <a:p>
            <a:pPr marL="0" indent="0">
              <a:buNone/>
            </a:pPr>
            <a:endParaRPr lang="en-US" dirty="0"/>
          </a:p>
        </p:txBody>
      </p:sp>
      <p:sp>
        <p:nvSpPr>
          <p:cNvPr id="2" name="Title 1"/>
          <p:cNvSpPr>
            <a:spLocks noGrp="1"/>
          </p:cNvSpPr>
          <p:nvPr>
            <p:ph type="title"/>
          </p:nvPr>
        </p:nvSpPr>
        <p:spPr>
          <a:xfrm>
            <a:off x="1981200" y="228600"/>
            <a:ext cx="8229600" cy="715962"/>
          </a:xfrm>
        </p:spPr>
        <p:txBody>
          <a:bodyPr>
            <a:noAutofit/>
          </a:bodyPr>
          <a:lstStyle/>
          <a:p>
            <a:br>
              <a:rPr lang="en-US" b="1" dirty="0">
                <a:solidFill>
                  <a:schemeClr val="bg1"/>
                </a:solidFill>
              </a:rPr>
            </a:br>
            <a:r>
              <a:rPr lang="en-US" b="1" dirty="0">
                <a:solidFill>
                  <a:schemeClr val="bg1"/>
                </a:solidFill>
              </a:rPr>
              <a:t>Introduction</a:t>
            </a:r>
            <a:br>
              <a:rPr lang="en-US" b="1" dirty="0">
                <a:solidFill>
                  <a:schemeClr val="bg1"/>
                </a:solidFill>
              </a:rPr>
            </a:br>
            <a:endParaRPr lang="en-US" b="1" dirty="0"/>
          </a:p>
        </p:txBody>
      </p:sp>
    </p:spTree>
    <p:extLst>
      <p:ext uri="{BB962C8B-B14F-4D97-AF65-F5344CB8AC3E}">
        <p14:creationId xmlns:p14="http://schemas.microsoft.com/office/powerpoint/2010/main" val="29153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199" y="0"/>
            <a:ext cx="10515599" cy="1143960"/>
          </a:xfrm>
          <a:prstGeom prst="rect">
            <a:avLst/>
          </a:prstGeom>
        </p:spPr>
      </p:pic>
      <p:sp>
        <p:nvSpPr>
          <p:cNvPr id="3" name="Content Placeholder 2"/>
          <p:cNvSpPr>
            <a:spLocks noGrp="1"/>
          </p:cNvSpPr>
          <p:nvPr>
            <p:ph idx="1"/>
          </p:nvPr>
        </p:nvSpPr>
        <p:spPr/>
        <p:txBody>
          <a:bodyPr/>
          <a:lstStyle/>
          <a:p>
            <a:r>
              <a:rPr lang="en-US" dirty="0"/>
              <a:t>Trends in enrolment</a:t>
            </a:r>
          </a:p>
          <a:p>
            <a:pPr marL="0" indent="0" algn="ctr">
              <a:buNone/>
            </a:pPr>
            <a:endParaRPr lang="en-US" dirty="0"/>
          </a:p>
        </p:txBody>
      </p:sp>
      <p:sp>
        <p:nvSpPr>
          <p:cNvPr id="2" name="Title 1"/>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graphicFrame>
        <p:nvGraphicFramePr>
          <p:cNvPr id="6" name="Table 5"/>
          <p:cNvGraphicFramePr>
            <a:graphicFrameLocks noGrp="1"/>
          </p:cNvGraphicFramePr>
          <p:nvPr/>
        </p:nvGraphicFramePr>
        <p:xfrm>
          <a:off x="2514604" y="2590800"/>
          <a:ext cx="7086601" cy="2123440"/>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370840">
                <a:tc>
                  <a:txBody>
                    <a:bodyPr/>
                    <a:lstStyle/>
                    <a:p>
                      <a:pPr algn="ctr"/>
                      <a:endParaRPr lang="en-MY" dirty="0"/>
                    </a:p>
                  </a:txBody>
                  <a:tcPr/>
                </a:tc>
                <a:tc>
                  <a:txBody>
                    <a:bodyPr/>
                    <a:lstStyle/>
                    <a:p>
                      <a:pPr algn="ctr"/>
                      <a:r>
                        <a:rPr lang="en-US" sz="1400" dirty="0"/>
                        <a:t>2016/2017</a:t>
                      </a:r>
                      <a:endParaRPr lang="en-MY" sz="1400" dirty="0"/>
                    </a:p>
                  </a:txBody>
                  <a:tcPr/>
                </a:tc>
                <a:tc>
                  <a:txBody>
                    <a:bodyPr/>
                    <a:lstStyle/>
                    <a:p>
                      <a:pPr algn="ctr"/>
                      <a:r>
                        <a:rPr lang="en-US" sz="1400" dirty="0"/>
                        <a:t>2017/2018</a:t>
                      </a:r>
                      <a:endParaRPr lang="en-MY" sz="1400" dirty="0"/>
                    </a:p>
                  </a:txBody>
                  <a:tcPr/>
                </a:tc>
                <a:tc>
                  <a:txBody>
                    <a:bodyPr/>
                    <a:lstStyle/>
                    <a:p>
                      <a:pPr algn="ctr"/>
                      <a:r>
                        <a:rPr lang="en-US" sz="1400" dirty="0"/>
                        <a:t>2018/2019</a:t>
                      </a:r>
                      <a:endParaRPr lang="en-MY" sz="1400" dirty="0"/>
                    </a:p>
                  </a:txBody>
                  <a:tcPr/>
                </a:tc>
                <a:tc>
                  <a:txBody>
                    <a:bodyPr/>
                    <a:lstStyle/>
                    <a:p>
                      <a:pPr algn="ctr"/>
                      <a:r>
                        <a:rPr lang="en-US" sz="1400" dirty="0"/>
                        <a:t>2019/2020</a:t>
                      </a:r>
                      <a:endParaRPr lang="en-MY" sz="1400" dirty="0"/>
                    </a:p>
                  </a:txBody>
                  <a:tcPr/>
                </a:tc>
                <a:tc>
                  <a:txBody>
                    <a:bodyPr/>
                    <a:lstStyle/>
                    <a:p>
                      <a:pPr algn="ctr"/>
                      <a:r>
                        <a:rPr lang="en-US" sz="1400" dirty="0"/>
                        <a:t>2020/2021</a:t>
                      </a:r>
                      <a:endParaRPr lang="en-MY" sz="1400" dirty="0"/>
                    </a:p>
                  </a:txBody>
                  <a:tcPr/>
                </a:tc>
                <a:extLst>
                  <a:ext uri="{0D108BD9-81ED-4DB2-BD59-A6C34878D82A}">
                    <a16:rowId xmlns:a16="http://schemas.microsoft.com/office/drawing/2014/main" val="10000"/>
                  </a:ext>
                </a:extLst>
              </a:tr>
              <a:tr h="370840">
                <a:tc>
                  <a:txBody>
                    <a:bodyPr/>
                    <a:lstStyle/>
                    <a:p>
                      <a:r>
                        <a:rPr lang="en-US" dirty="0"/>
                        <a:t>Recruitment</a:t>
                      </a:r>
                      <a:endParaRPr lang="en-MY" dirty="0"/>
                    </a:p>
                  </a:txBody>
                  <a:tcPr/>
                </a:tc>
                <a:tc>
                  <a:txBody>
                    <a:bodyPr/>
                    <a:lstStyle/>
                    <a:p>
                      <a:pPr algn="ctr"/>
                      <a:r>
                        <a:rPr lang="en-US" dirty="0"/>
                        <a:t>41</a:t>
                      </a:r>
                      <a:endParaRPr lang="en-MY" dirty="0"/>
                    </a:p>
                  </a:txBody>
                  <a:tcPr/>
                </a:tc>
                <a:tc>
                  <a:txBody>
                    <a:bodyPr/>
                    <a:lstStyle/>
                    <a:p>
                      <a:pPr algn="ctr"/>
                      <a:r>
                        <a:rPr lang="en-US" dirty="0"/>
                        <a:t>39</a:t>
                      </a:r>
                      <a:endParaRPr lang="en-MY" dirty="0"/>
                    </a:p>
                  </a:txBody>
                  <a:tcPr/>
                </a:tc>
                <a:tc>
                  <a:txBody>
                    <a:bodyPr/>
                    <a:lstStyle/>
                    <a:p>
                      <a:pPr algn="ctr"/>
                      <a:r>
                        <a:rPr lang="en-US" dirty="0"/>
                        <a:t>47</a:t>
                      </a:r>
                      <a:endParaRPr lang="en-MY" dirty="0"/>
                    </a:p>
                  </a:txBody>
                  <a:tcPr/>
                </a:tc>
                <a:tc>
                  <a:txBody>
                    <a:bodyPr/>
                    <a:lstStyle/>
                    <a:p>
                      <a:pPr algn="ctr"/>
                      <a:r>
                        <a:rPr lang="en-US" dirty="0"/>
                        <a:t>32</a:t>
                      </a:r>
                      <a:endParaRPr lang="en-MY" dirty="0"/>
                    </a:p>
                  </a:txBody>
                  <a:tcPr/>
                </a:tc>
                <a:tc>
                  <a:txBody>
                    <a:bodyPr/>
                    <a:lstStyle/>
                    <a:p>
                      <a:pPr algn="ctr"/>
                      <a:r>
                        <a:rPr lang="en-US" dirty="0"/>
                        <a:t>34</a:t>
                      </a:r>
                      <a:endParaRPr lang="en-MY" dirty="0"/>
                    </a:p>
                  </a:txBody>
                  <a:tcPr/>
                </a:tc>
                <a:extLst>
                  <a:ext uri="{0D108BD9-81ED-4DB2-BD59-A6C34878D82A}">
                    <a16:rowId xmlns:a16="http://schemas.microsoft.com/office/drawing/2014/main" val="10001"/>
                  </a:ext>
                </a:extLst>
              </a:tr>
              <a:tr h="370840">
                <a:tc>
                  <a:txBody>
                    <a:bodyPr/>
                    <a:lstStyle/>
                    <a:p>
                      <a:r>
                        <a:rPr lang="en-US" dirty="0"/>
                        <a:t>Ex-diploma</a:t>
                      </a:r>
                      <a:endParaRPr lang="en-MY" dirty="0"/>
                    </a:p>
                  </a:txBody>
                  <a:tcPr/>
                </a:tc>
                <a:tc>
                  <a:txBody>
                    <a:bodyPr/>
                    <a:lstStyle/>
                    <a:p>
                      <a:pPr algn="ctr"/>
                      <a:r>
                        <a:rPr lang="en-US" dirty="0"/>
                        <a:t>12</a:t>
                      </a:r>
                      <a:endParaRPr lang="en-MY" dirty="0"/>
                    </a:p>
                  </a:txBody>
                  <a:tcPr/>
                </a:tc>
                <a:tc>
                  <a:txBody>
                    <a:bodyPr/>
                    <a:lstStyle/>
                    <a:p>
                      <a:pPr algn="ctr"/>
                      <a:r>
                        <a:rPr lang="en-US" dirty="0"/>
                        <a:t>9</a:t>
                      </a:r>
                      <a:endParaRPr lang="en-MY" dirty="0"/>
                    </a:p>
                  </a:txBody>
                  <a:tcPr/>
                </a:tc>
                <a:tc>
                  <a:txBody>
                    <a:bodyPr/>
                    <a:lstStyle/>
                    <a:p>
                      <a:pPr algn="ctr"/>
                      <a:r>
                        <a:rPr lang="en-US" dirty="0"/>
                        <a:t>22</a:t>
                      </a:r>
                      <a:endParaRPr lang="en-MY" dirty="0"/>
                    </a:p>
                  </a:txBody>
                  <a:tcPr/>
                </a:tc>
                <a:tc>
                  <a:txBody>
                    <a:bodyPr/>
                    <a:lstStyle/>
                    <a:p>
                      <a:pPr algn="ctr"/>
                      <a:r>
                        <a:rPr lang="en-US" dirty="0"/>
                        <a:t>22</a:t>
                      </a:r>
                      <a:endParaRPr lang="en-MY" dirty="0"/>
                    </a:p>
                  </a:txBody>
                  <a:tcPr/>
                </a:tc>
                <a:tc>
                  <a:txBody>
                    <a:bodyPr/>
                    <a:lstStyle/>
                    <a:p>
                      <a:pPr algn="ctr"/>
                      <a:r>
                        <a:rPr lang="en-US" dirty="0"/>
                        <a:t>17</a:t>
                      </a:r>
                      <a:endParaRPr lang="en-MY" dirty="0"/>
                    </a:p>
                  </a:txBody>
                  <a:tcPr/>
                </a:tc>
                <a:extLst>
                  <a:ext uri="{0D108BD9-81ED-4DB2-BD59-A6C34878D82A}">
                    <a16:rowId xmlns:a16="http://schemas.microsoft.com/office/drawing/2014/main" val="10002"/>
                  </a:ext>
                </a:extLst>
              </a:tr>
              <a:tr h="370840">
                <a:tc>
                  <a:txBody>
                    <a:bodyPr/>
                    <a:lstStyle/>
                    <a:p>
                      <a:r>
                        <a:rPr lang="en-US" dirty="0"/>
                        <a:t>Matriculation</a:t>
                      </a:r>
                      <a:endParaRPr lang="en-MY" dirty="0"/>
                    </a:p>
                  </a:txBody>
                  <a:tcPr/>
                </a:tc>
                <a:tc>
                  <a:txBody>
                    <a:bodyPr/>
                    <a:lstStyle/>
                    <a:p>
                      <a:pPr algn="ctr"/>
                      <a:r>
                        <a:rPr lang="en-US" dirty="0"/>
                        <a:t>11</a:t>
                      </a:r>
                      <a:endParaRPr lang="en-MY" dirty="0"/>
                    </a:p>
                  </a:txBody>
                  <a:tcPr/>
                </a:tc>
                <a:tc>
                  <a:txBody>
                    <a:bodyPr/>
                    <a:lstStyle/>
                    <a:p>
                      <a:pPr algn="ctr"/>
                      <a:r>
                        <a:rPr lang="en-US" dirty="0"/>
                        <a:t>25</a:t>
                      </a:r>
                      <a:endParaRPr lang="en-MY" dirty="0"/>
                    </a:p>
                  </a:txBody>
                  <a:tcPr/>
                </a:tc>
                <a:tc>
                  <a:txBody>
                    <a:bodyPr/>
                    <a:lstStyle/>
                    <a:p>
                      <a:pPr algn="ctr"/>
                      <a:r>
                        <a:rPr lang="en-US" dirty="0"/>
                        <a:t>15</a:t>
                      </a:r>
                      <a:endParaRPr lang="en-MY" dirty="0"/>
                    </a:p>
                  </a:txBody>
                  <a:tcPr/>
                </a:tc>
                <a:tc>
                  <a:txBody>
                    <a:bodyPr/>
                    <a:lstStyle/>
                    <a:p>
                      <a:pPr algn="ctr"/>
                      <a:r>
                        <a:rPr lang="en-US" dirty="0"/>
                        <a:t>5</a:t>
                      </a:r>
                      <a:endParaRPr lang="en-MY" dirty="0"/>
                    </a:p>
                  </a:txBody>
                  <a:tcPr/>
                </a:tc>
                <a:tc>
                  <a:txBody>
                    <a:bodyPr/>
                    <a:lstStyle/>
                    <a:p>
                      <a:pPr algn="ctr"/>
                      <a:r>
                        <a:rPr lang="en-US" dirty="0"/>
                        <a:t>11</a:t>
                      </a:r>
                      <a:endParaRPr lang="en-MY" dirty="0"/>
                    </a:p>
                  </a:txBody>
                  <a:tcPr/>
                </a:tc>
                <a:extLst>
                  <a:ext uri="{0D108BD9-81ED-4DB2-BD59-A6C34878D82A}">
                    <a16:rowId xmlns:a16="http://schemas.microsoft.com/office/drawing/2014/main" val="10003"/>
                  </a:ext>
                </a:extLst>
              </a:tr>
              <a:tr h="370840">
                <a:tc>
                  <a:txBody>
                    <a:bodyPr/>
                    <a:lstStyle/>
                    <a:p>
                      <a:r>
                        <a:rPr lang="en-US" dirty="0"/>
                        <a:t>Higher School</a:t>
                      </a:r>
                      <a:r>
                        <a:rPr lang="en-US" baseline="0" dirty="0"/>
                        <a:t> Certificate </a:t>
                      </a:r>
                      <a:r>
                        <a:rPr lang="en-US" dirty="0"/>
                        <a:t>(STPM)</a:t>
                      </a:r>
                      <a:endParaRPr lang="en-MY" dirty="0"/>
                    </a:p>
                  </a:txBody>
                  <a:tcPr/>
                </a:tc>
                <a:tc>
                  <a:txBody>
                    <a:bodyPr/>
                    <a:lstStyle/>
                    <a:p>
                      <a:pPr algn="ctr"/>
                      <a:r>
                        <a:rPr lang="en-US" dirty="0"/>
                        <a:t>18</a:t>
                      </a:r>
                      <a:endParaRPr lang="en-MY" dirty="0"/>
                    </a:p>
                  </a:txBody>
                  <a:tcPr/>
                </a:tc>
                <a:tc>
                  <a:txBody>
                    <a:bodyPr/>
                    <a:lstStyle/>
                    <a:p>
                      <a:pPr algn="ctr"/>
                      <a:r>
                        <a:rPr lang="en-US" dirty="0"/>
                        <a:t>5</a:t>
                      </a:r>
                      <a:endParaRPr lang="en-MY" dirty="0"/>
                    </a:p>
                  </a:txBody>
                  <a:tcPr/>
                </a:tc>
                <a:tc>
                  <a:txBody>
                    <a:bodyPr/>
                    <a:lstStyle/>
                    <a:p>
                      <a:pPr algn="ctr"/>
                      <a:r>
                        <a:rPr lang="en-US" dirty="0"/>
                        <a:t>10</a:t>
                      </a:r>
                      <a:endParaRPr lang="en-MY" dirty="0"/>
                    </a:p>
                  </a:txBody>
                  <a:tcPr/>
                </a:tc>
                <a:tc>
                  <a:txBody>
                    <a:bodyPr/>
                    <a:lstStyle/>
                    <a:p>
                      <a:pPr algn="ctr"/>
                      <a:r>
                        <a:rPr lang="en-US" dirty="0"/>
                        <a:t>5</a:t>
                      </a:r>
                      <a:endParaRPr lang="en-MY" dirty="0"/>
                    </a:p>
                  </a:txBody>
                  <a:tcPr/>
                </a:tc>
                <a:tc>
                  <a:txBody>
                    <a:bodyPr/>
                    <a:lstStyle/>
                    <a:p>
                      <a:pPr algn="ctr"/>
                      <a:r>
                        <a:rPr lang="en-US" dirty="0"/>
                        <a:t>6</a:t>
                      </a:r>
                      <a:endParaRPr lang="en-MY"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572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38199" y="0"/>
            <a:ext cx="10515599" cy="1143960"/>
          </a:xfrm>
          <a:prstGeom prst="rect">
            <a:avLst/>
          </a:prstGeom>
        </p:spPr>
      </p:pic>
      <p:sp>
        <p:nvSpPr>
          <p:cNvPr id="3" name="Content Placeholder 2"/>
          <p:cNvSpPr>
            <a:spLocks noGrp="1"/>
          </p:cNvSpPr>
          <p:nvPr>
            <p:ph idx="1"/>
          </p:nvPr>
        </p:nvSpPr>
        <p:spPr/>
        <p:txBody>
          <a:bodyPr>
            <a:normAutofit/>
          </a:bodyPr>
          <a:lstStyle/>
          <a:p>
            <a:r>
              <a:rPr lang="en-US" dirty="0"/>
              <a:t>Challenges faced in recruitment</a:t>
            </a:r>
          </a:p>
          <a:p>
            <a:pPr lvl="1"/>
            <a:r>
              <a:rPr lang="en-US" dirty="0"/>
              <a:t>low interests among students</a:t>
            </a:r>
          </a:p>
          <a:p>
            <a:pPr lvl="1"/>
            <a:r>
              <a:rPr lang="en-US" dirty="0"/>
              <a:t>labelled as “non-marketable program”</a:t>
            </a:r>
          </a:p>
          <a:p>
            <a:pPr lvl="1"/>
            <a:r>
              <a:rPr lang="en-US" dirty="0"/>
              <a:t>too many such programs in the country </a:t>
            </a:r>
          </a:p>
          <a:p>
            <a:pPr lvl="2"/>
            <a:r>
              <a:rPr lang="en-US" dirty="0"/>
              <a:t>Universiti Teknologi MARA (UiTM) </a:t>
            </a:r>
          </a:p>
          <a:p>
            <a:pPr lvl="2"/>
            <a:r>
              <a:rPr lang="en-US" dirty="0"/>
              <a:t>Universiti Malaysia Kelantan (UMK) </a:t>
            </a:r>
          </a:p>
          <a:p>
            <a:pPr lvl="2"/>
            <a:r>
              <a:rPr lang="en-US" dirty="0"/>
              <a:t>Universiti Tun Hussein Onn Malaysia (UTHM) </a:t>
            </a:r>
          </a:p>
          <a:p>
            <a:pPr lvl="2"/>
            <a:r>
              <a:rPr lang="en-US" dirty="0"/>
              <a:t>Universiti Sains Malaysia (USM) </a:t>
            </a:r>
          </a:p>
          <a:p>
            <a:pPr lvl="2"/>
            <a:r>
              <a:rPr lang="en-US" dirty="0"/>
              <a:t>Universiti Malaysia Sarawak (UNIMAS) </a:t>
            </a:r>
          </a:p>
          <a:p>
            <a:pPr lvl="2"/>
            <a:r>
              <a:rPr lang="en-US" dirty="0"/>
              <a:t>Universiti Malaysia Sabah (UMS) </a:t>
            </a:r>
            <a:endParaRPr lang="en-MY" dirty="0"/>
          </a:p>
          <a:p>
            <a:pPr lvl="1"/>
            <a:endParaRPr lang="en-US" dirty="0"/>
          </a:p>
        </p:txBody>
      </p:sp>
      <p:sp>
        <p:nvSpPr>
          <p:cNvPr id="7" name="Title 1">
            <a:extLst>
              <a:ext uri="{FF2B5EF4-FFF2-40B4-BE49-F238E27FC236}">
                <a16:creationId xmlns:a16="http://schemas.microsoft.com/office/drawing/2014/main" id="{92191659-8E00-4EAA-9F46-DA908E148C73}"/>
              </a:ext>
            </a:extLst>
          </p:cNvPr>
          <p:cNvSpPr txBox="1">
            <a:spLocks/>
          </p:cNvSpPr>
          <p:nvPr/>
        </p:nvSpPr>
        <p:spPr>
          <a:xfrm>
            <a:off x="1009650" y="276225"/>
            <a:ext cx="9201150" cy="715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bg1"/>
                </a:solidFill>
              </a:rPr>
              <a:t>Bachelor of Wood Science and Technology with Honors </a:t>
            </a:r>
            <a:br>
              <a:rPr lang="en-US" sz="2800" b="1">
                <a:solidFill>
                  <a:schemeClr val="bg1"/>
                </a:solidFill>
              </a:rPr>
            </a:br>
            <a:r>
              <a:rPr lang="en-US" sz="2800" b="1">
                <a:solidFill>
                  <a:schemeClr val="bg1"/>
                </a:solidFill>
              </a:rPr>
              <a:t>at the Faculty of Forestry, UPM</a:t>
            </a:r>
            <a:endParaRPr lang="en-US" sz="2800" b="1" dirty="0">
              <a:solidFill>
                <a:schemeClr val="bg1"/>
              </a:solidFill>
            </a:endParaRPr>
          </a:p>
        </p:txBody>
      </p:sp>
    </p:spTree>
    <p:extLst>
      <p:ext uri="{BB962C8B-B14F-4D97-AF65-F5344CB8AC3E}">
        <p14:creationId xmlns:p14="http://schemas.microsoft.com/office/powerpoint/2010/main" val="327356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809625" y="0"/>
            <a:ext cx="10210800" cy="1143960"/>
          </a:xfrm>
          <a:prstGeom prst="rect">
            <a:avLst/>
          </a:prstGeom>
        </p:spPr>
      </p:pic>
      <p:sp>
        <p:nvSpPr>
          <p:cNvPr id="3" name="Content Placeholder 2"/>
          <p:cNvSpPr>
            <a:spLocks noGrp="1"/>
          </p:cNvSpPr>
          <p:nvPr>
            <p:ph idx="1"/>
          </p:nvPr>
        </p:nvSpPr>
        <p:spPr>
          <a:xfrm>
            <a:off x="809625" y="1372560"/>
            <a:ext cx="10210800" cy="5256840"/>
          </a:xfrm>
        </p:spPr>
        <p:txBody>
          <a:bodyPr>
            <a:normAutofit/>
          </a:bodyPr>
          <a:lstStyle/>
          <a:p>
            <a:r>
              <a:rPr lang="en-US" dirty="0"/>
              <a:t>Challenges faced in recruitment</a:t>
            </a:r>
          </a:p>
          <a:p>
            <a:pPr algn="just"/>
            <a:r>
              <a:rPr lang="en-US" sz="2000" dirty="0"/>
              <a:t>In 2003, starting salary for fresh graduate was RM 1500 per month, in 2020, starting salary is RM 2000……..clearly shows that wage increment is very low (MPC, 2019).</a:t>
            </a:r>
          </a:p>
          <a:p>
            <a:pPr algn="just"/>
            <a:r>
              <a:rPr lang="en-US" sz="2000" dirty="0"/>
              <a:t>Students have negative perception that working in the wood industry has 3D stigma – dangerous, dirty and difficult.</a:t>
            </a:r>
          </a:p>
          <a:p>
            <a:pPr algn="just"/>
            <a:r>
              <a:rPr lang="en-US" sz="2000" dirty="0"/>
              <a:t>Vocational training centers, such as IKM and poly-technics graduates, with their hands-on training are preferred by the industry.</a:t>
            </a:r>
          </a:p>
          <a:p>
            <a:pPr algn="just"/>
            <a:r>
              <a:rPr lang="en-US" sz="2000" dirty="0"/>
              <a:t>Lack of awareness to the public</a:t>
            </a:r>
          </a:p>
          <a:p>
            <a:pPr lvl="1" algn="just"/>
            <a:r>
              <a:rPr lang="en-US" sz="2000" dirty="0"/>
              <a:t>The word “WOOD” or in BM “KAYU” is not well received in the society.</a:t>
            </a:r>
          </a:p>
          <a:p>
            <a:pPr algn="just"/>
            <a:r>
              <a:rPr lang="en-US" sz="2000" dirty="0"/>
              <a:t>Most students have not listed the WST program as their first choice.</a:t>
            </a:r>
          </a:p>
          <a:p>
            <a:pPr algn="just"/>
            <a:r>
              <a:rPr lang="en-US" sz="2000" dirty="0"/>
              <a:t>The industry is perceived to be more “handy-craft” and not high-tech industry.</a:t>
            </a:r>
          </a:p>
          <a:p>
            <a:pPr algn="just"/>
            <a:r>
              <a:rPr lang="en-US" sz="2000" dirty="0"/>
              <a:t>Entry barrier into the industry is very low – so formal qualification is not necessary.</a:t>
            </a:r>
          </a:p>
          <a:p>
            <a:endParaRPr lang="en-US" sz="2000" dirty="0"/>
          </a:p>
          <a:p>
            <a:pPr marL="0" indent="0">
              <a:buNone/>
            </a:pPr>
            <a:endParaRPr lang="en-US" dirty="0"/>
          </a:p>
        </p:txBody>
      </p:sp>
      <p:sp>
        <p:nvSpPr>
          <p:cNvPr id="7" name="Title 1">
            <a:extLst>
              <a:ext uri="{FF2B5EF4-FFF2-40B4-BE49-F238E27FC236}">
                <a16:creationId xmlns:a16="http://schemas.microsoft.com/office/drawing/2014/main" id="{32975D03-9CED-40B8-BEFC-2A6E439B91A7}"/>
              </a:ext>
            </a:extLst>
          </p:cNvPr>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spTree>
    <p:extLst>
      <p:ext uri="{BB962C8B-B14F-4D97-AF65-F5344CB8AC3E}">
        <p14:creationId xmlns:p14="http://schemas.microsoft.com/office/powerpoint/2010/main" val="202793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Artwork.jpg"/>
          <p:cNvPicPr>
            <a:picLocks noChangeAspect="1"/>
          </p:cNvPicPr>
          <p:nvPr/>
        </p:nvPicPr>
        <p:blipFill>
          <a:blip r:embed="rId2"/>
          <a:stretch>
            <a:fillRect/>
          </a:stretch>
        </p:blipFill>
        <p:spPr>
          <a:xfrm>
            <a:off x="952499" y="0"/>
            <a:ext cx="10201275" cy="1143960"/>
          </a:xfrm>
          <a:prstGeom prst="rect">
            <a:avLst/>
          </a:prstGeom>
        </p:spPr>
      </p:pic>
      <p:sp>
        <p:nvSpPr>
          <p:cNvPr id="3" name="Content Placeholder 2"/>
          <p:cNvSpPr>
            <a:spLocks noGrp="1"/>
          </p:cNvSpPr>
          <p:nvPr>
            <p:ph idx="1"/>
          </p:nvPr>
        </p:nvSpPr>
        <p:spPr>
          <a:xfrm>
            <a:off x="952500" y="1825625"/>
            <a:ext cx="10401300" cy="4351338"/>
          </a:xfrm>
        </p:spPr>
        <p:txBody>
          <a:bodyPr/>
          <a:lstStyle/>
          <a:p>
            <a:r>
              <a:rPr lang="en-US" dirty="0"/>
              <a:t>Graduate employability six month after graduating</a:t>
            </a:r>
          </a:p>
          <a:p>
            <a:pPr marL="0" indent="0" algn="ctr">
              <a:buNone/>
            </a:pPr>
            <a:endParaRPr lang="en-US" dirty="0"/>
          </a:p>
          <a:p>
            <a:pPr marL="0" indent="0">
              <a:buNone/>
            </a:pPr>
            <a:endParaRPr lang="en-US" dirty="0"/>
          </a:p>
          <a:p>
            <a:pPr marL="0" indent="0">
              <a:buNone/>
            </a:pPr>
            <a:endParaRPr lang="en-US" dirty="0"/>
          </a:p>
          <a:p>
            <a:pPr marL="0" indent="0">
              <a:buNone/>
            </a:pPr>
            <a:endParaRPr lang="en-US" sz="1600" dirty="0"/>
          </a:p>
          <a:p>
            <a:pPr marL="0" indent="0">
              <a:buNone/>
            </a:pPr>
            <a:r>
              <a:rPr lang="en-US" sz="1600" dirty="0"/>
              <a:t>                                                      ** further study, waiting for work placement, taking courses</a:t>
            </a:r>
          </a:p>
          <a:p>
            <a:pPr marL="0" indent="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39475204"/>
              </p:ext>
            </p:extLst>
          </p:nvPr>
        </p:nvGraphicFramePr>
        <p:xfrm>
          <a:off x="3390900" y="2426811"/>
          <a:ext cx="5410200" cy="1691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endParaRPr lang="en-MY" sz="1600" dirty="0"/>
                    </a:p>
                  </a:txBody>
                  <a:tcPr/>
                </a:tc>
                <a:tc>
                  <a:txBody>
                    <a:bodyPr/>
                    <a:lstStyle/>
                    <a:p>
                      <a:r>
                        <a:rPr lang="en-US" sz="1600" dirty="0"/>
                        <a:t>2015/</a:t>
                      </a:r>
                    </a:p>
                    <a:p>
                      <a:r>
                        <a:rPr lang="en-US" sz="1600" dirty="0"/>
                        <a:t>2016</a:t>
                      </a:r>
                      <a:endParaRPr lang="en-MY" sz="1600" dirty="0"/>
                    </a:p>
                  </a:txBody>
                  <a:tcPr/>
                </a:tc>
                <a:tc>
                  <a:txBody>
                    <a:bodyPr/>
                    <a:lstStyle/>
                    <a:p>
                      <a:r>
                        <a:rPr lang="en-US" sz="1600" dirty="0"/>
                        <a:t>2016/2017</a:t>
                      </a:r>
                      <a:endParaRPr lang="en-MY" sz="1600" dirty="0"/>
                    </a:p>
                  </a:txBody>
                  <a:tcPr/>
                </a:tc>
                <a:tc>
                  <a:txBody>
                    <a:bodyPr/>
                    <a:lstStyle/>
                    <a:p>
                      <a:r>
                        <a:rPr lang="en-US" sz="1600" dirty="0"/>
                        <a:t>2017/2018</a:t>
                      </a:r>
                      <a:endParaRPr lang="en-MY" sz="1600" dirty="0"/>
                    </a:p>
                  </a:txBody>
                  <a:tcPr/>
                </a:tc>
                <a:tc>
                  <a:txBody>
                    <a:bodyPr/>
                    <a:lstStyle/>
                    <a:p>
                      <a:r>
                        <a:rPr lang="en-US" sz="1600" dirty="0"/>
                        <a:t>2018/2019</a:t>
                      </a:r>
                      <a:endParaRPr lang="en-MY" sz="1600" dirty="0"/>
                    </a:p>
                  </a:txBody>
                  <a:tcPr/>
                </a:tc>
                <a:tc>
                  <a:txBody>
                    <a:bodyPr/>
                    <a:lstStyle/>
                    <a:p>
                      <a:r>
                        <a:rPr lang="en-US" sz="1600" dirty="0"/>
                        <a:t>2019/2020</a:t>
                      </a:r>
                      <a:endParaRPr lang="en-MY" sz="1600" dirty="0"/>
                    </a:p>
                  </a:txBody>
                  <a:tcPr/>
                </a:tc>
                <a:extLst>
                  <a:ext uri="{0D108BD9-81ED-4DB2-BD59-A6C34878D82A}">
                    <a16:rowId xmlns:a16="http://schemas.microsoft.com/office/drawing/2014/main" val="10000"/>
                  </a:ext>
                </a:extLst>
              </a:tr>
              <a:tr h="370840">
                <a:tc>
                  <a:txBody>
                    <a:bodyPr/>
                    <a:lstStyle/>
                    <a:p>
                      <a:r>
                        <a:rPr lang="en-US" sz="1600" dirty="0"/>
                        <a:t>Employed</a:t>
                      </a:r>
                      <a:endParaRPr lang="en-MY" sz="1600" dirty="0"/>
                    </a:p>
                  </a:txBody>
                  <a:tcPr/>
                </a:tc>
                <a:tc>
                  <a:txBody>
                    <a:bodyPr/>
                    <a:lstStyle/>
                    <a:p>
                      <a:pPr algn="ctr"/>
                      <a:r>
                        <a:rPr lang="en-US" sz="1600" dirty="0"/>
                        <a:t>50%</a:t>
                      </a:r>
                      <a:endParaRPr lang="en-MY" sz="1600" dirty="0"/>
                    </a:p>
                  </a:txBody>
                  <a:tcPr/>
                </a:tc>
                <a:tc>
                  <a:txBody>
                    <a:bodyPr/>
                    <a:lstStyle/>
                    <a:p>
                      <a:pPr algn="ctr"/>
                      <a:r>
                        <a:rPr lang="en-US" sz="1600" dirty="0"/>
                        <a:t>52.6%</a:t>
                      </a:r>
                      <a:endParaRPr lang="en-MY" sz="1600" dirty="0"/>
                    </a:p>
                  </a:txBody>
                  <a:tcPr/>
                </a:tc>
                <a:tc>
                  <a:txBody>
                    <a:bodyPr/>
                    <a:lstStyle/>
                    <a:p>
                      <a:pPr algn="ctr"/>
                      <a:r>
                        <a:rPr lang="en-US" sz="1600" dirty="0"/>
                        <a:t>76.9%</a:t>
                      </a:r>
                      <a:endParaRPr lang="en-MY" sz="1600" dirty="0"/>
                    </a:p>
                  </a:txBody>
                  <a:tcPr/>
                </a:tc>
                <a:tc>
                  <a:txBody>
                    <a:bodyPr/>
                    <a:lstStyle/>
                    <a:p>
                      <a:pPr algn="ctr"/>
                      <a:r>
                        <a:rPr lang="en-US" sz="1600" dirty="0"/>
                        <a:t>52.6%</a:t>
                      </a:r>
                      <a:endParaRPr lang="en-MY" sz="1600" dirty="0"/>
                    </a:p>
                  </a:txBody>
                  <a:tcPr/>
                </a:tc>
                <a:tc>
                  <a:txBody>
                    <a:bodyPr/>
                    <a:lstStyle/>
                    <a:p>
                      <a:pPr algn="ctr"/>
                      <a:r>
                        <a:rPr lang="en-US" sz="1600" dirty="0"/>
                        <a:t>75.9%</a:t>
                      </a:r>
                      <a:endParaRPr lang="en-MY" sz="1600" dirty="0"/>
                    </a:p>
                  </a:txBody>
                  <a:tcPr/>
                </a:tc>
                <a:extLst>
                  <a:ext uri="{0D108BD9-81ED-4DB2-BD59-A6C34878D82A}">
                    <a16:rowId xmlns:a16="http://schemas.microsoft.com/office/drawing/2014/main" val="10001"/>
                  </a:ext>
                </a:extLst>
              </a:tr>
              <a:tr h="370840">
                <a:tc>
                  <a:txBody>
                    <a:bodyPr/>
                    <a:lstStyle/>
                    <a:p>
                      <a:r>
                        <a:rPr lang="en-US" sz="1600" dirty="0"/>
                        <a:t>Others**</a:t>
                      </a:r>
                      <a:endParaRPr lang="en-MY" sz="1600" dirty="0"/>
                    </a:p>
                  </a:txBody>
                  <a:tcPr/>
                </a:tc>
                <a:tc>
                  <a:txBody>
                    <a:bodyPr/>
                    <a:lstStyle/>
                    <a:p>
                      <a:pPr algn="ctr"/>
                      <a:r>
                        <a:rPr lang="en-US" sz="1600" dirty="0"/>
                        <a:t>33.3%</a:t>
                      </a:r>
                      <a:endParaRPr lang="en-MY" sz="1600" dirty="0"/>
                    </a:p>
                  </a:txBody>
                  <a:tcPr/>
                </a:tc>
                <a:tc>
                  <a:txBody>
                    <a:bodyPr/>
                    <a:lstStyle/>
                    <a:p>
                      <a:pPr algn="ctr"/>
                      <a:r>
                        <a:rPr lang="en-US" sz="1600" dirty="0"/>
                        <a:t>28.9%</a:t>
                      </a:r>
                      <a:endParaRPr lang="en-MY" sz="1600" dirty="0"/>
                    </a:p>
                  </a:txBody>
                  <a:tcPr/>
                </a:tc>
                <a:tc>
                  <a:txBody>
                    <a:bodyPr/>
                    <a:lstStyle/>
                    <a:p>
                      <a:pPr algn="ctr"/>
                      <a:r>
                        <a:rPr lang="en-US" sz="1600" dirty="0"/>
                        <a:t>15.4%</a:t>
                      </a:r>
                      <a:endParaRPr lang="en-MY" sz="1600" dirty="0"/>
                    </a:p>
                  </a:txBody>
                  <a:tcPr/>
                </a:tc>
                <a:tc>
                  <a:txBody>
                    <a:bodyPr/>
                    <a:lstStyle/>
                    <a:p>
                      <a:pPr algn="ctr"/>
                      <a:r>
                        <a:rPr lang="en-US" sz="1600" dirty="0"/>
                        <a:t>31.6%</a:t>
                      </a:r>
                      <a:endParaRPr lang="en-MY" sz="1600" dirty="0"/>
                    </a:p>
                  </a:txBody>
                  <a:tcPr/>
                </a:tc>
                <a:tc>
                  <a:txBody>
                    <a:bodyPr/>
                    <a:lstStyle/>
                    <a:p>
                      <a:pPr algn="ctr"/>
                      <a:r>
                        <a:rPr lang="en-US" sz="1600" dirty="0"/>
                        <a:t>20.7%</a:t>
                      </a:r>
                      <a:endParaRPr lang="en-MY" sz="1600" dirty="0"/>
                    </a:p>
                  </a:txBody>
                  <a:tcPr/>
                </a:tc>
                <a:extLst>
                  <a:ext uri="{0D108BD9-81ED-4DB2-BD59-A6C34878D82A}">
                    <a16:rowId xmlns:a16="http://schemas.microsoft.com/office/drawing/2014/main" val="10002"/>
                  </a:ext>
                </a:extLst>
              </a:tr>
              <a:tr h="370840">
                <a:tc>
                  <a:txBody>
                    <a:bodyPr/>
                    <a:lstStyle/>
                    <a:p>
                      <a:r>
                        <a:rPr lang="en-US" sz="1600" dirty="0"/>
                        <a:t>Unemployed</a:t>
                      </a:r>
                      <a:endParaRPr lang="en-MY" sz="1600" dirty="0"/>
                    </a:p>
                  </a:txBody>
                  <a:tcPr/>
                </a:tc>
                <a:tc>
                  <a:txBody>
                    <a:bodyPr/>
                    <a:lstStyle/>
                    <a:p>
                      <a:pPr algn="ctr"/>
                      <a:r>
                        <a:rPr lang="en-US" sz="1600" dirty="0"/>
                        <a:t>16.7%</a:t>
                      </a:r>
                      <a:endParaRPr lang="en-MY" sz="1600" dirty="0"/>
                    </a:p>
                  </a:txBody>
                  <a:tcPr/>
                </a:tc>
                <a:tc>
                  <a:txBody>
                    <a:bodyPr/>
                    <a:lstStyle/>
                    <a:p>
                      <a:pPr algn="ctr"/>
                      <a:r>
                        <a:rPr lang="en-US" sz="1600" dirty="0"/>
                        <a:t>18.4%</a:t>
                      </a:r>
                      <a:endParaRPr lang="en-MY" sz="1600" dirty="0"/>
                    </a:p>
                  </a:txBody>
                  <a:tcPr/>
                </a:tc>
                <a:tc>
                  <a:txBody>
                    <a:bodyPr/>
                    <a:lstStyle/>
                    <a:p>
                      <a:pPr algn="ctr"/>
                      <a:r>
                        <a:rPr lang="en-US" sz="1600" dirty="0"/>
                        <a:t>7.7%</a:t>
                      </a:r>
                      <a:endParaRPr lang="en-MY" sz="1600" dirty="0"/>
                    </a:p>
                  </a:txBody>
                  <a:tcPr/>
                </a:tc>
                <a:tc>
                  <a:txBody>
                    <a:bodyPr/>
                    <a:lstStyle/>
                    <a:p>
                      <a:pPr algn="ctr"/>
                      <a:r>
                        <a:rPr lang="en-US" sz="1600" dirty="0"/>
                        <a:t>15.8%</a:t>
                      </a:r>
                      <a:endParaRPr lang="en-MY" sz="1600" dirty="0"/>
                    </a:p>
                  </a:txBody>
                  <a:tcPr/>
                </a:tc>
                <a:tc>
                  <a:txBody>
                    <a:bodyPr/>
                    <a:lstStyle/>
                    <a:p>
                      <a:pPr algn="ctr"/>
                      <a:r>
                        <a:rPr lang="en-US" sz="1600" dirty="0"/>
                        <a:t>3.4%</a:t>
                      </a:r>
                      <a:endParaRPr lang="en-MY" sz="1600" dirty="0"/>
                    </a:p>
                  </a:txBody>
                  <a:tcPr/>
                </a:tc>
                <a:extLst>
                  <a:ext uri="{0D108BD9-81ED-4DB2-BD59-A6C34878D82A}">
                    <a16:rowId xmlns:a16="http://schemas.microsoft.com/office/drawing/2014/main" val="10003"/>
                  </a:ext>
                </a:extLst>
              </a:tr>
            </a:tbl>
          </a:graphicData>
        </a:graphic>
      </p:graphicFrame>
      <p:sp>
        <p:nvSpPr>
          <p:cNvPr id="8" name="Title 1">
            <a:extLst>
              <a:ext uri="{FF2B5EF4-FFF2-40B4-BE49-F238E27FC236}">
                <a16:creationId xmlns:a16="http://schemas.microsoft.com/office/drawing/2014/main" id="{50E7F08F-DA94-4AEF-A1C5-FEEB4B05784C}"/>
              </a:ext>
            </a:extLst>
          </p:cNvPr>
          <p:cNvSpPr>
            <a:spLocks noGrp="1"/>
          </p:cNvSpPr>
          <p:nvPr>
            <p:ph type="title"/>
          </p:nvPr>
        </p:nvSpPr>
        <p:spPr>
          <a:xfrm>
            <a:off x="1009650" y="276225"/>
            <a:ext cx="9201150" cy="715962"/>
          </a:xfrm>
        </p:spPr>
        <p:txBody>
          <a:bodyPr>
            <a:noAutofit/>
          </a:bodyPr>
          <a:lstStyle/>
          <a:p>
            <a:r>
              <a:rPr lang="en-US" sz="2800" b="1" dirty="0">
                <a:solidFill>
                  <a:schemeClr val="bg1"/>
                </a:solidFill>
              </a:rPr>
              <a:t>Bachelor of Wood Science and Technology with Honors </a:t>
            </a:r>
            <a:br>
              <a:rPr lang="en-US" sz="2800" b="1" dirty="0">
                <a:solidFill>
                  <a:schemeClr val="bg1"/>
                </a:solidFill>
              </a:rPr>
            </a:br>
            <a:r>
              <a:rPr lang="en-US" sz="2800" b="1" dirty="0">
                <a:solidFill>
                  <a:schemeClr val="bg1"/>
                </a:solidFill>
              </a:rPr>
              <a:t>at the Faculty of Forestry, UPM</a:t>
            </a:r>
          </a:p>
        </p:txBody>
      </p:sp>
    </p:spTree>
    <p:extLst>
      <p:ext uri="{BB962C8B-B14F-4D97-AF65-F5344CB8AC3E}">
        <p14:creationId xmlns:p14="http://schemas.microsoft.com/office/powerpoint/2010/main" val="428124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996</Words>
  <Application>Microsoft Office PowerPoint</Application>
  <PresentationFormat>Widescreen</PresentationFormat>
  <Paragraphs>139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Calibri</vt:lpstr>
      <vt:lpstr>Calibri Light</vt:lpstr>
      <vt:lpstr>Cambria Math</vt:lpstr>
      <vt:lpstr>Gabriola</vt:lpstr>
      <vt:lpstr>Office Theme</vt:lpstr>
      <vt:lpstr>PowerPoint Presentation</vt:lpstr>
      <vt:lpstr> Introduction </vt:lpstr>
      <vt:lpstr> Introduction </vt:lpstr>
      <vt:lpstr> Introduction </vt:lpstr>
      <vt:lpstr> Introduction </vt:lpstr>
      <vt:lpstr>Bachelor of Wood Science and Technology with Honors  at the Faculty of Forestry, UPM</vt:lpstr>
      <vt:lpstr>PowerPoint Presentation</vt:lpstr>
      <vt:lpstr>Bachelor of Wood Science and Technology with Honors  at the Faculty of Forestry, UPM</vt:lpstr>
      <vt:lpstr>Bachelor of Wood Science and Technology with Honors  at the Faculty of Forestry, UPM</vt:lpstr>
      <vt:lpstr>Bachelor of Wood Science and Technology with Honors  at the Faculty of Forestry, UPM</vt:lpstr>
      <vt:lpstr>Bachelor of Wood Science and Technology with Honors  at the Faculty of Forestry, UPM</vt:lpstr>
      <vt:lpstr>Bachelor of Wood Science and Technology with Honors  at the Faculty of Forestry, UPM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sabby sal</dc:creator>
  <cp:lastModifiedBy>sabby sal</cp:lastModifiedBy>
  <cp:revision>7</cp:revision>
  <dcterms:created xsi:type="dcterms:W3CDTF">2021-05-07T08:27:59Z</dcterms:created>
  <dcterms:modified xsi:type="dcterms:W3CDTF">2021-05-23T13:36:17Z</dcterms:modified>
</cp:coreProperties>
</file>